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6" r:id="rId70"/>
    <p:sldId id="328" r:id="rId71"/>
    <p:sldId id="327" r:id="rId72"/>
    <p:sldId id="329" r:id="rId73"/>
    <p:sldId id="330" r:id="rId74"/>
    <p:sldId id="331" r:id="rId75"/>
    <p:sldId id="333"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len Kayan" initials="SK" lastIdx="1" clrIdx="0">
    <p:extLst>
      <p:ext uri="{19B8F6BF-5375-455C-9EA6-DF929625EA0E}">
        <p15:presenceInfo xmlns:p15="http://schemas.microsoft.com/office/powerpoint/2012/main" userId="f72cc8935af1f9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92" autoAdjust="0"/>
    <p:restoredTop sz="94660"/>
  </p:normalViewPr>
  <p:slideViewPr>
    <p:cSldViewPr snapToGrid="0">
      <p:cViewPr>
        <p:scale>
          <a:sx n="75" d="100"/>
          <a:sy n="75" d="100"/>
        </p:scale>
        <p:origin x="187"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246C406D-FD2F-43D1-9D1A-D34EC629FF1A}" type="datetimeFigureOut">
              <a:rPr lang="tr-TR" smtClean="0"/>
              <a:t>30.05.2020</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EB76E2F-DFEE-4F13-B52C-D7087E7F3F17}" type="slidenum">
              <a:rPr lang="tr-TR" smtClean="0"/>
              <a:t>‹#›</a:t>
            </a:fld>
            <a:endParaRPr lang="tr-TR" dirty="0"/>
          </a:p>
        </p:txBody>
      </p:sp>
    </p:spTree>
    <p:extLst>
      <p:ext uri="{BB962C8B-B14F-4D97-AF65-F5344CB8AC3E}">
        <p14:creationId xmlns:p14="http://schemas.microsoft.com/office/powerpoint/2010/main" val="1414035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46C406D-FD2F-43D1-9D1A-D34EC629FF1A}" type="datetimeFigureOut">
              <a:rPr lang="tr-TR" smtClean="0"/>
              <a:t>30.05.2020</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EB76E2F-DFEE-4F13-B52C-D7087E7F3F17}" type="slidenum">
              <a:rPr lang="tr-TR" smtClean="0"/>
              <a:t>‹#›</a:t>
            </a:fld>
            <a:endParaRPr lang="tr-TR" dirty="0"/>
          </a:p>
        </p:txBody>
      </p:sp>
    </p:spTree>
    <p:extLst>
      <p:ext uri="{BB962C8B-B14F-4D97-AF65-F5344CB8AC3E}">
        <p14:creationId xmlns:p14="http://schemas.microsoft.com/office/powerpoint/2010/main" val="56184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46C406D-FD2F-43D1-9D1A-D34EC629FF1A}" type="datetimeFigureOut">
              <a:rPr lang="tr-TR" smtClean="0"/>
              <a:t>30.05.2020</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EB76E2F-DFEE-4F13-B52C-D7087E7F3F17}" type="slidenum">
              <a:rPr lang="tr-TR" smtClean="0"/>
              <a:t>‹#›</a:t>
            </a:fld>
            <a:endParaRPr lang="tr-TR" dirty="0"/>
          </a:p>
        </p:txBody>
      </p:sp>
    </p:spTree>
    <p:extLst>
      <p:ext uri="{BB962C8B-B14F-4D97-AF65-F5344CB8AC3E}">
        <p14:creationId xmlns:p14="http://schemas.microsoft.com/office/powerpoint/2010/main" val="212584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46C406D-FD2F-43D1-9D1A-D34EC629FF1A}" type="datetimeFigureOut">
              <a:rPr lang="tr-TR" smtClean="0"/>
              <a:t>30.05.2020</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EB76E2F-DFEE-4F13-B52C-D7087E7F3F17}" type="slidenum">
              <a:rPr lang="tr-TR" smtClean="0"/>
              <a:t>‹#›</a:t>
            </a:fld>
            <a:endParaRPr lang="tr-TR" dirty="0"/>
          </a:p>
        </p:txBody>
      </p:sp>
    </p:spTree>
    <p:extLst>
      <p:ext uri="{BB962C8B-B14F-4D97-AF65-F5344CB8AC3E}">
        <p14:creationId xmlns:p14="http://schemas.microsoft.com/office/powerpoint/2010/main" val="468819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8593667" y="6272784"/>
            <a:ext cx="2644309" cy="365125"/>
          </a:xfrm>
        </p:spPr>
        <p:txBody>
          <a:bodyPr/>
          <a:lstStyle/>
          <a:p>
            <a:fld id="{246C406D-FD2F-43D1-9D1A-D34EC629FF1A}" type="datetimeFigureOut">
              <a:rPr lang="tr-TR" smtClean="0"/>
              <a:t>30.05.2020</a:t>
            </a:fld>
            <a:endParaRPr lang="tr-TR" dirty="0"/>
          </a:p>
        </p:txBody>
      </p:sp>
      <p:sp>
        <p:nvSpPr>
          <p:cNvPr id="5" name="Footer Placeholder 4"/>
          <p:cNvSpPr>
            <a:spLocks noGrp="1"/>
          </p:cNvSpPr>
          <p:nvPr>
            <p:ph type="ftr" sz="quarter" idx="11"/>
          </p:nvPr>
        </p:nvSpPr>
        <p:spPr>
          <a:xfrm>
            <a:off x="2182708" y="6272784"/>
            <a:ext cx="6327648" cy="365125"/>
          </a:xfrm>
        </p:spPr>
        <p:txBody>
          <a:bodyPr/>
          <a:lstStyle/>
          <a:p>
            <a:endParaRPr lang="tr-TR"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EB76E2F-DFEE-4F13-B52C-D7087E7F3F17}" type="slidenum">
              <a:rPr lang="tr-TR" smtClean="0"/>
              <a:t>‹#›</a:t>
            </a:fld>
            <a:endParaRPr lang="tr-TR" dirty="0"/>
          </a:p>
        </p:txBody>
      </p:sp>
    </p:spTree>
    <p:extLst>
      <p:ext uri="{BB962C8B-B14F-4D97-AF65-F5344CB8AC3E}">
        <p14:creationId xmlns:p14="http://schemas.microsoft.com/office/powerpoint/2010/main" val="1506538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246C406D-FD2F-43D1-9D1A-D34EC629FF1A}" type="datetimeFigureOut">
              <a:rPr lang="tr-TR" smtClean="0"/>
              <a:t>30.05.2020</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EB76E2F-DFEE-4F13-B52C-D7087E7F3F17}" type="slidenum">
              <a:rPr lang="tr-TR" smtClean="0"/>
              <a:t>‹#›</a:t>
            </a:fld>
            <a:endParaRPr lang="tr-TR" dirty="0"/>
          </a:p>
        </p:txBody>
      </p:sp>
    </p:spTree>
    <p:extLst>
      <p:ext uri="{BB962C8B-B14F-4D97-AF65-F5344CB8AC3E}">
        <p14:creationId xmlns:p14="http://schemas.microsoft.com/office/powerpoint/2010/main" val="172940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246C406D-FD2F-43D1-9D1A-D34EC629FF1A}" type="datetimeFigureOut">
              <a:rPr lang="tr-TR" smtClean="0"/>
              <a:t>30.05.2020</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EB76E2F-DFEE-4F13-B52C-D7087E7F3F17}" type="slidenum">
              <a:rPr lang="tr-TR" smtClean="0"/>
              <a:t>‹#›</a:t>
            </a:fld>
            <a:endParaRPr lang="tr-TR" dirty="0"/>
          </a:p>
        </p:txBody>
      </p:sp>
    </p:spTree>
    <p:extLst>
      <p:ext uri="{BB962C8B-B14F-4D97-AF65-F5344CB8AC3E}">
        <p14:creationId xmlns:p14="http://schemas.microsoft.com/office/powerpoint/2010/main" val="33146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246C406D-FD2F-43D1-9D1A-D34EC629FF1A}" type="datetimeFigureOut">
              <a:rPr lang="tr-TR" smtClean="0"/>
              <a:t>30.05.2020</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0EB76E2F-DFEE-4F13-B52C-D7087E7F3F17}" type="slidenum">
              <a:rPr lang="tr-TR" smtClean="0"/>
              <a:t>‹#›</a:t>
            </a:fld>
            <a:endParaRPr lang="tr-TR" dirty="0"/>
          </a:p>
        </p:txBody>
      </p:sp>
    </p:spTree>
    <p:extLst>
      <p:ext uri="{BB962C8B-B14F-4D97-AF65-F5344CB8AC3E}">
        <p14:creationId xmlns:p14="http://schemas.microsoft.com/office/powerpoint/2010/main" val="1566939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6C406D-FD2F-43D1-9D1A-D34EC629FF1A}" type="datetimeFigureOut">
              <a:rPr lang="tr-TR" smtClean="0"/>
              <a:t>30.05.2020</a:t>
            </a:fld>
            <a:endParaRPr lang="tr-TR" dirty="0"/>
          </a:p>
        </p:txBody>
      </p:sp>
      <p:sp>
        <p:nvSpPr>
          <p:cNvPr id="3" name="Footer Placeholder 2"/>
          <p:cNvSpPr>
            <a:spLocks noGrp="1"/>
          </p:cNvSpPr>
          <p:nvPr>
            <p:ph type="ftr" sz="quarter" idx="11"/>
          </p:nvPr>
        </p:nvSpPr>
        <p:spPr/>
        <p:txBody>
          <a:bodyPr/>
          <a:lstStyle/>
          <a:p>
            <a:endParaRPr lang="tr-TR" dirty="0"/>
          </a:p>
        </p:txBody>
      </p:sp>
      <p:sp>
        <p:nvSpPr>
          <p:cNvPr id="4" name="Slide Number Placeholder 3"/>
          <p:cNvSpPr>
            <a:spLocks noGrp="1"/>
          </p:cNvSpPr>
          <p:nvPr>
            <p:ph type="sldNum" sz="quarter" idx="12"/>
          </p:nvPr>
        </p:nvSpPr>
        <p:spPr/>
        <p:txBody>
          <a:bodyPr/>
          <a:lstStyle/>
          <a:p>
            <a:fld id="{0EB76E2F-DFEE-4F13-B52C-D7087E7F3F17}" type="slidenum">
              <a:rPr lang="tr-TR" smtClean="0"/>
              <a:t>‹#›</a:t>
            </a:fld>
            <a:endParaRPr lang="tr-TR" dirty="0"/>
          </a:p>
        </p:txBody>
      </p:sp>
    </p:spTree>
    <p:extLst>
      <p:ext uri="{BB962C8B-B14F-4D97-AF65-F5344CB8AC3E}">
        <p14:creationId xmlns:p14="http://schemas.microsoft.com/office/powerpoint/2010/main" val="3715858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tr-TR"/>
              <a:t>Asıl başlık stilini düzenlemek için tıklayın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46C406D-FD2F-43D1-9D1A-D34EC629FF1A}" type="datetimeFigureOut">
              <a:rPr lang="tr-TR" smtClean="0"/>
              <a:t>30.05.2020</a:t>
            </a:fld>
            <a:endParaRPr lang="tr-TR" dirty="0"/>
          </a:p>
        </p:txBody>
      </p:sp>
      <p:sp>
        <p:nvSpPr>
          <p:cNvPr id="6" name="Footer Placeholder 5"/>
          <p:cNvSpPr>
            <a:spLocks noGrp="1"/>
          </p:cNvSpPr>
          <p:nvPr>
            <p:ph type="ftr" sz="quarter" idx="11"/>
          </p:nvPr>
        </p:nvSpPr>
        <p:spPr/>
        <p:txBody>
          <a:bodyPr/>
          <a:lstStyle/>
          <a:p>
            <a:endParaRPr lang="tr-TR"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EB76E2F-DFEE-4F13-B52C-D7087E7F3F17}" type="slidenum">
              <a:rPr lang="tr-TR" smtClean="0"/>
              <a:t>‹#›</a:t>
            </a:fld>
            <a:endParaRPr lang="tr-TR" dirty="0"/>
          </a:p>
        </p:txBody>
      </p:sp>
    </p:spTree>
    <p:extLst>
      <p:ext uri="{BB962C8B-B14F-4D97-AF65-F5344CB8AC3E}">
        <p14:creationId xmlns:p14="http://schemas.microsoft.com/office/powerpoint/2010/main" val="214476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46C406D-FD2F-43D1-9D1A-D34EC629FF1A}" type="datetimeFigureOut">
              <a:rPr lang="tr-TR" smtClean="0"/>
              <a:t>30.05.2020</a:t>
            </a:fld>
            <a:endParaRPr lang="tr-TR"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EB76E2F-DFEE-4F13-B52C-D7087E7F3F17}" type="slidenum">
              <a:rPr lang="tr-TR" smtClean="0"/>
              <a:t>‹#›</a:t>
            </a:fld>
            <a:endParaRPr lang="tr-TR" dirty="0"/>
          </a:p>
        </p:txBody>
      </p:sp>
    </p:spTree>
    <p:extLst>
      <p:ext uri="{BB962C8B-B14F-4D97-AF65-F5344CB8AC3E}">
        <p14:creationId xmlns:p14="http://schemas.microsoft.com/office/powerpoint/2010/main" val="303615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46C406D-FD2F-43D1-9D1A-D34EC629FF1A}" type="datetimeFigureOut">
              <a:rPr lang="tr-TR" smtClean="0"/>
              <a:t>30.05.2020</a:t>
            </a:fld>
            <a:endParaRPr lang="tr-TR"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tr-TR"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EB76E2F-DFEE-4F13-B52C-D7087E7F3F17}" type="slidenum">
              <a:rPr lang="tr-TR" smtClean="0"/>
              <a:t>‹#›</a:t>
            </a:fld>
            <a:endParaRPr lang="tr-TR" dirty="0"/>
          </a:p>
        </p:txBody>
      </p:sp>
    </p:spTree>
    <p:extLst>
      <p:ext uri="{BB962C8B-B14F-4D97-AF65-F5344CB8AC3E}">
        <p14:creationId xmlns:p14="http://schemas.microsoft.com/office/powerpoint/2010/main" val="36100736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volatilityfoundation.or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volatilityfoundation/volatility" TargetMode="External"/><Relationship Id="rId2" Type="http://schemas.openxmlformats.org/officeDocument/2006/relationships/hyperlink" Target="https://www.volatilityfoundation.org/release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hyperlink" Target="https://books.google.com.tr/books?id=8ntJDwAAQBAJ&amp;pg=SA3-PA124&amp;lpg=SA3-PA124&amp;dq=volatility+kdbgscan+komutu&amp;source=bl&amp;ots=M9uGGFZt0z&amp;sig=ACfU3U1QP0i5g89QNXxxVZxrSqRHySzIGg&amp;hl=tr&amp;sa=X&amp;ved=2ahUKEwjDu6epg9fpAhURM8AKHfzJDJUQ6AEwAXoECAoQAg" TargetMode="External"/><Relationship Id="rId3" Type="http://schemas.openxmlformats.org/officeDocument/2006/relationships/hyperlink" Target="http://vaitukaitis.org/uploads/Practical_Windows_Forensics.pdf" TargetMode="External"/><Relationship Id="rId7" Type="http://schemas.openxmlformats.org/officeDocument/2006/relationships/hyperlink" Target="https://www.bgasecurity.com/2013/08/zararl-yazlmmalware-analizinde-bellek/" TargetMode="External"/><Relationship Id="rId2" Type="http://schemas.openxmlformats.org/officeDocument/2006/relationships/hyperlink" Target="https://books.google.com.tr/books?id=XJZGDwAAQBAJ&amp;pg=PA51&amp;lpg=PA51&amp;dq=windows+forensics+cookbook+pdf+download&amp;source=bl&amp;ots=T_vq4KD9WH&amp;sig=ACfU3U0QvELRY1RxCl1VL3r32jdnJDSFDg&amp;hl=tr&amp;sa=X&amp;ved=2ahUKEwichq-z4tjpAhUqA2MBHUtECYIQ6AEwCXoECAoQAg#v=onepage&amp;q=windows%20forensics%20cookbook%20pdf%20download&amp;f=false" TargetMode="External"/><Relationship Id="rId1" Type="http://schemas.openxmlformats.org/officeDocument/2006/relationships/slideLayout" Target="../slideLayouts/slideLayout2.xml"/><Relationship Id="rId6" Type="http://schemas.openxmlformats.org/officeDocument/2006/relationships/hyperlink" Target="https://code.google.com/archive/p/volatility/wikis/CommandReference23.wiki" TargetMode="External"/><Relationship Id="rId5" Type="http://schemas.openxmlformats.org/officeDocument/2006/relationships/hyperlink" Target="https://www.slideshare.net/bgasecurity/ram-belleklerinin-adli-biliim-analiz-teknikleri" TargetMode="External"/><Relationship Id="rId4" Type="http://schemas.openxmlformats.org/officeDocument/2006/relationships/hyperlink" Target="https://hakanbayir.github.io/tr/2017/05/09/volatility.html" TargetMode="External"/><Relationship Id="rId9" Type="http://schemas.openxmlformats.org/officeDocument/2006/relationships/hyperlink" Target="https://code.google.com/archive/p/volatility/wikis/CommandReferenceGui22.wiki"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s.volatilityfoundation.org/releases/2.6/volatility_2.6_win64_standalone.zip" TargetMode="External"/><Relationship Id="rId2" Type="http://schemas.openxmlformats.org/officeDocument/2006/relationships/hyperlink" Target="https://www.volatilityfoundation.org/releases"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FBBA7A-2175-49E1-A658-A1AEA8329EB7}"/>
              </a:ext>
            </a:extLst>
          </p:cNvPr>
          <p:cNvSpPr>
            <a:spLocks noGrp="1"/>
          </p:cNvSpPr>
          <p:nvPr>
            <p:ph type="ctrTitle"/>
          </p:nvPr>
        </p:nvSpPr>
        <p:spPr>
          <a:xfrm>
            <a:off x="1628609" y="1538755"/>
            <a:ext cx="9966960" cy="3035808"/>
          </a:xfrm>
        </p:spPr>
        <p:txBody>
          <a:bodyPr/>
          <a:lstStyle/>
          <a:p>
            <a:r>
              <a:rPr lang="tr" sz="6000" b="1" dirty="0"/>
              <a:t>Volatılıty ile Windows </a:t>
            </a:r>
            <a:r>
              <a:rPr lang="tr" sz="6000" dirty="0"/>
              <a:t>Memory </a:t>
            </a:r>
            <a:r>
              <a:rPr lang="tr" sz="6000" b="1" dirty="0"/>
              <a:t>Görüntü Analizi</a:t>
            </a:r>
            <a:endParaRPr lang="tr-TR" sz="6000" dirty="0"/>
          </a:p>
        </p:txBody>
      </p:sp>
      <p:sp>
        <p:nvSpPr>
          <p:cNvPr id="3" name="Alt Başlık 2">
            <a:extLst>
              <a:ext uri="{FF2B5EF4-FFF2-40B4-BE49-F238E27FC236}">
                <a16:creationId xmlns:a16="http://schemas.microsoft.com/office/drawing/2014/main" id="{7F8F94C2-C74B-48F5-B0D1-CDDDEB40F4CE}"/>
              </a:ext>
            </a:extLst>
          </p:cNvPr>
          <p:cNvSpPr>
            <a:spLocks noGrp="1"/>
          </p:cNvSpPr>
          <p:nvPr>
            <p:ph type="subTitle" idx="1"/>
          </p:nvPr>
        </p:nvSpPr>
        <p:spPr>
          <a:xfrm>
            <a:off x="1069847" y="4802818"/>
            <a:ext cx="8846509" cy="1225120"/>
          </a:xfrm>
        </p:spPr>
        <p:txBody>
          <a:bodyPr>
            <a:normAutofit lnSpcReduction="10000"/>
          </a:bodyPr>
          <a:lstStyle/>
          <a:p>
            <a:r>
              <a:rPr lang="tr-TR" dirty="0">
                <a:solidFill>
                  <a:schemeClr val="accent5">
                    <a:lumMod val="50000"/>
                  </a:schemeClr>
                </a:solidFill>
                <a:latin typeface="+mj-lt"/>
                <a:cs typeface="Angsana New" panose="020B0502040204020203" pitchFamily="18" charset="-34"/>
              </a:rPr>
              <a:t>Selen Kayan</a:t>
            </a:r>
          </a:p>
          <a:p>
            <a:r>
              <a:rPr lang="tr-TR" dirty="0">
                <a:solidFill>
                  <a:schemeClr val="accent5">
                    <a:lumMod val="50000"/>
                  </a:schemeClr>
                </a:solidFill>
                <a:latin typeface="+mj-lt"/>
                <a:cs typeface="Angsana New" panose="020B0502040204020203" pitchFamily="18" charset="-34"/>
              </a:rPr>
              <a:t>Yusuf Ali Kılıç </a:t>
            </a:r>
          </a:p>
          <a:p>
            <a:r>
              <a:rPr lang="tr-TR" dirty="0">
                <a:solidFill>
                  <a:schemeClr val="accent5">
                    <a:lumMod val="50000"/>
                  </a:schemeClr>
                </a:solidFill>
                <a:latin typeface="+mj-lt"/>
                <a:cs typeface="Angsana New" panose="020B0502040204020203" pitchFamily="18" charset="-34"/>
              </a:rPr>
              <a:t>Ankara Yıldırım Beyazıt Üniversitesi</a:t>
            </a:r>
          </a:p>
        </p:txBody>
      </p:sp>
    </p:spTree>
    <p:extLst>
      <p:ext uri="{BB962C8B-B14F-4D97-AF65-F5344CB8AC3E}">
        <p14:creationId xmlns:p14="http://schemas.microsoft.com/office/powerpoint/2010/main" val="1303161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1069848" y="337751"/>
            <a:ext cx="10058400" cy="629915"/>
          </a:xfrm>
        </p:spPr>
        <p:txBody>
          <a:bodyPr>
            <a:normAutofit/>
          </a:bodyPr>
          <a:lstStyle/>
          <a:p>
            <a:r>
              <a:rPr lang="tr-TR" sz="3600" dirty="0"/>
              <a:t>           Volatılıty’i </a:t>
            </a:r>
            <a:r>
              <a:rPr lang="en-US" sz="3600" dirty="0"/>
              <a:t>Mac</a:t>
            </a:r>
            <a:r>
              <a:rPr lang="tr-TR" sz="3600" dirty="0"/>
              <a:t> </a:t>
            </a:r>
            <a:r>
              <a:rPr lang="en-US" sz="3600" dirty="0"/>
              <a:t>os</a:t>
            </a:r>
            <a:r>
              <a:rPr lang="tr-TR" sz="3600" dirty="0"/>
              <a:t>’a Yükleme</a:t>
            </a:r>
            <a:r>
              <a:rPr lang="en-US" sz="3600" dirty="0"/>
              <a:t> </a:t>
            </a:r>
            <a:endParaRPr lang="tr-TR" sz="3600"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372863" y="967666"/>
            <a:ext cx="11469950" cy="1727077"/>
          </a:xfrm>
        </p:spPr>
        <p:txBody>
          <a:bodyPr>
            <a:noAutofit/>
          </a:bodyPr>
          <a:lstStyle/>
          <a:p>
            <a:r>
              <a:rPr lang="en-US" sz="1800" dirty="0"/>
              <a:t>Volatility’yi mac os ortamında yüklemek için ise homebrew paket yöneticisini kullanacağız.</a:t>
            </a:r>
          </a:p>
          <a:p>
            <a:r>
              <a:rPr lang="en-US" sz="1800" dirty="0"/>
              <a:t>Homebrew yüklemek için “Terminal” açılır ve aşağıdaki komut yazılır.</a:t>
            </a:r>
          </a:p>
          <a:p>
            <a:r>
              <a:rPr lang="en-US" sz="1800" dirty="0"/>
              <a:t>ruby -e "$(curl -fsSL https://raw.githubusercontent.com/Homebrew/install/master/install)" &lt; /dev/null 2&gt; /dev/null</a:t>
            </a:r>
            <a:endParaRPr lang="tr-TR" sz="1800" dirty="0"/>
          </a:p>
          <a:p>
            <a:r>
              <a:rPr lang="en-US" sz="1800" dirty="0"/>
              <a:t>Daha sonra “brew install volatility” komutu ile volatility yüklenir.</a:t>
            </a:r>
          </a:p>
          <a:p>
            <a:endParaRPr lang="tr-TR" sz="1800" dirty="0"/>
          </a:p>
        </p:txBody>
      </p:sp>
      <p:pic>
        <p:nvPicPr>
          <p:cNvPr id="3074" name="Picture 2">
            <a:extLst>
              <a:ext uri="{FF2B5EF4-FFF2-40B4-BE49-F238E27FC236}">
                <a16:creationId xmlns:a16="http://schemas.microsoft.com/office/drawing/2014/main" id="{4BD10C44-8D70-4675-96B7-331B557EA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716" y="2963140"/>
            <a:ext cx="9392576" cy="1585034"/>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a:extLst>
              <a:ext uri="{FF2B5EF4-FFF2-40B4-BE49-F238E27FC236}">
                <a16:creationId xmlns:a16="http://schemas.microsoft.com/office/drawing/2014/main" id="{DA069EFF-A71A-4CBD-B6EA-42C467EA736C}"/>
              </a:ext>
            </a:extLst>
          </p:cNvPr>
          <p:cNvSpPr/>
          <p:nvPr/>
        </p:nvSpPr>
        <p:spPr>
          <a:xfrm>
            <a:off x="568172" y="4918665"/>
            <a:ext cx="10111665" cy="1477328"/>
          </a:xfrm>
          <a:prstGeom prst="rect">
            <a:avLst/>
          </a:prstGeom>
        </p:spPr>
        <p:txBody>
          <a:bodyPr wrap="square">
            <a:spAutoFit/>
          </a:bodyPr>
          <a:lstStyle/>
          <a:p>
            <a:r>
              <a:rPr lang="en-US" b="1" dirty="0">
                <a:solidFill>
                  <a:srgbClr val="000000"/>
                </a:solidFill>
              </a:rPr>
              <a:t>Not</a:t>
            </a:r>
            <a:r>
              <a:rPr lang="en-US" dirty="0">
                <a:solidFill>
                  <a:srgbClr val="000000"/>
                </a:solidFill>
              </a:rPr>
              <a:t>: Sistemimizde </a:t>
            </a:r>
            <a:r>
              <a:rPr lang="tr-TR" dirty="0">
                <a:solidFill>
                  <a:srgbClr val="000000"/>
                </a:solidFill>
              </a:rPr>
              <a:t>yüklü</a:t>
            </a:r>
            <a:r>
              <a:rPr lang="en-US" dirty="0">
                <a:solidFill>
                  <a:srgbClr val="000000"/>
                </a:solidFill>
              </a:rPr>
              <a:t> olduğu için  volatility’nin güncel olduğu çıktısı vermektedir.</a:t>
            </a:r>
            <a:endParaRPr lang="en-US" dirty="0"/>
          </a:p>
          <a:p>
            <a:r>
              <a:rPr lang="en-US" dirty="0">
                <a:solidFill>
                  <a:srgbClr val="000000"/>
                </a:solidFill>
              </a:rPr>
              <a:t>Eğer istenilirse “brew reinstall volatility” komutunu </a:t>
            </a:r>
            <a:r>
              <a:rPr lang="tr-TR" noProof="1">
                <a:solidFill>
                  <a:srgbClr val="000000"/>
                </a:solidFill>
              </a:rPr>
              <a:t>yazarak</a:t>
            </a:r>
            <a:r>
              <a:rPr lang="en-US" dirty="0">
                <a:solidFill>
                  <a:srgbClr val="000000"/>
                </a:solidFill>
              </a:rPr>
              <a:t> tekrar yüklenebilir olduğu çıktıda verilmektedir.</a:t>
            </a:r>
            <a:endParaRPr lang="en-US" dirty="0"/>
          </a:p>
          <a:p>
            <a:br>
              <a:rPr lang="en-US" dirty="0"/>
            </a:br>
            <a:endParaRPr lang="tr-TR" dirty="0"/>
          </a:p>
        </p:txBody>
      </p:sp>
    </p:spTree>
    <p:extLst>
      <p:ext uri="{BB962C8B-B14F-4D97-AF65-F5344CB8AC3E}">
        <p14:creationId xmlns:p14="http://schemas.microsoft.com/office/powerpoint/2010/main" val="1460054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692459" y="363984"/>
            <a:ext cx="11114842" cy="781235"/>
          </a:xfrm>
        </p:spPr>
        <p:txBody>
          <a:bodyPr>
            <a:normAutofit/>
          </a:bodyPr>
          <a:lstStyle/>
          <a:p>
            <a:r>
              <a:rPr lang="tr-TR" sz="3600" dirty="0"/>
              <a:t>     </a:t>
            </a:r>
            <a:r>
              <a:rPr lang="en-US" sz="3600" dirty="0"/>
              <a:t>Volatility Çalışma </a:t>
            </a:r>
            <a:r>
              <a:rPr lang="tr-TR" sz="3600" dirty="0"/>
              <a:t>Yapısı</a:t>
            </a:r>
            <a:r>
              <a:rPr lang="en-US" sz="3600" dirty="0"/>
              <a:t> ve Şablonunu İnceleyelim:</a:t>
            </a:r>
            <a:endParaRPr lang="tr-TR" sz="3600"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603681" y="1242874"/>
            <a:ext cx="11203619" cy="4929326"/>
          </a:xfrm>
        </p:spPr>
        <p:txBody>
          <a:bodyPr>
            <a:normAutofit/>
          </a:bodyPr>
          <a:lstStyle/>
          <a:p>
            <a:pPr fontAlgn="base"/>
            <a:r>
              <a:rPr lang="en-US" dirty="0"/>
              <a:t>İlk olarak ‘</a:t>
            </a:r>
            <a:r>
              <a:rPr lang="tr-TR" b="1" dirty="0"/>
              <a:t>volatility</a:t>
            </a:r>
            <a:r>
              <a:rPr lang="en-US" dirty="0"/>
              <a:t>’ komutu ile Volatility’nin çalışmasını sağlıyoruz. Devamında ise</a:t>
            </a:r>
            <a:r>
              <a:rPr lang="tr-TR" dirty="0"/>
              <a:t> </a:t>
            </a:r>
            <a:r>
              <a:rPr lang="en-US" dirty="0"/>
              <a:t>Volatility’nin işlem yapabilmesi için bizden beklediği parametreleri giriyoruz. Bu parametreler:</a:t>
            </a:r>
            <a:endParaRPr lang="tr-TR" dirty="0"/>
          </a:p>
          <a:p>
            <a:pPr fontAlgn="base"/>
            <a:r>
              <a:rPr lang="en-US" dirty="0">
                <a:solidFill>
                  <a:schemeClr val="accent2">
                    <a:lumMod val="75000"/>
                  </a:schemeClr>
                </a:solidFill>
              </a:rPr>
              <a:t>$ </a:t>
            </a:r>
            <a:r>
              <a:rPr lang="tr-TR" dirty="0">
                <a:solidFill>
                  <a:schemeClr val="accent2">
                    <a:lumMod val="75000"/>
                  </a:schemeClr>
                </a:solidFill>
              </a:rPr>
              <a:t>volatility –f [IMAGE] --profile=[PROFILE] [PLUGIN]</a:t>
            </a:r>
            <a:endParaRPr lang="en-US" dirty="0"/>
          </a:p>
          <a:p>
            <a:pPr marL="0" indent="0">
              <a:buNone/>
            </a:pPr>
            <a:r>
              <a:rPr lang="tr-TR" dirty="0"/>
              <a:t>                    </a:t>
            </a:r>
            <a:r>
              <a:rPr lang="en-US" dirty="0"/>
              <a:t> </a:t>
            </a:r>
            <a:r>
              <a:rPr lang="tr-TR" b="1" dirty="0"/>
              <a:t> </a:t>
            </a:r>
            <a:r>
              <a:rPr lang="en-US" b="1" dirty="0"/>
              <a:t>-f [IMAGE]</a:t>
            </a:r>
            <a:r>
              <a:rPr lang="en-US" dirty="0"/>
              <a:t>: Hangi bellek dökümü dosyası üzerinde işlem yapmak istediğimizi,</a:t>
            </a:r>
          </a:p>
          <a:p>
            <a:pPr marL="0" indent="0">
              <a:buNone/>
            </a:pPr>
            <a:r>
              <a:rPr lang="tr-TR" b="1" dirty="0"/>
              <a:t>                   </a:t>
            </a:r>
            <a:r>
              <a:rPr lang="en-US" b="1" dirty="0"/>
              <a:t> --profile=[PROFILE]</a:t>
            </a:r>
            <a:r>
              <a:rPr lang="en-US" dirty="0"/>
              <a:t>: Hangi profilde analiz yapmak istediğimizi</a:t>
            </a:r>
            <a:r>
              <a:rPr lang="tr-TR" dirty="0"/>
              <a:t>,</a:t>
            </a:r>
            <a:r>
              <a:rPr lang="en-US" dirty="0"/>
              <a:t>(Volatility genel olarak profili   belirtmeden de işlem yapabilir,ancak daha iyi sonuçlar alabilmek için profili belirtmemiz gerekir.)</a:t>
            </a:r>
            <a:endParaRPr lang="tr-TR" dirty="0"/>
          </a:p>
          <a:p>
            <a:pPr marL="0" indent="0">
              <a:buNone/>
            </a:pPr>
            <a:r>
              <a:rPr lang="tr-TR" dirty="0"/>
              <a:t>                    </a:t>
            </a:r>
            <a:r>
              <a:rPr lang="en-US" dirty="0"/>
              <a:t>-</a:t>
            </a:r>
            <a:r>
              <a:rPr lang="en-US" b="1" dirty="0"/>
              <a:t>[PLUGIN]</a:t>
            </a:r>
            <a:r>
              <a:rPr lang="en-US" dirty="0"/>
              <a:t>: Volatility’nin hangi eklentisini kullanmak istediğimizi</a:t>
            </a:r>
            <a:r>
              <a:rPr lang="tr-TR" dirty="0"/>
              <a:t> belirtir.</a:t>
            </a:r>
            <a:endParaRPr lang="en-US" dirty="0"/>
          </a:p>
          <a:p>
            <a:pPr marL="0" indent="0">
              <a:buNone/>
            </a:pPr>
            <a:br>
              <a:rPr lang="en-US" dirty="0"/>
            </a:br>
            <a:endParaRPr lang="tr-TR" dirty="0"/>
          </a:p>
        </p:txBody>
      </p:sp>
    </p:spTree>
    <p:extLst>
      <p:ext uri="{BB962C8B-B14F-4D97-AF65-F5344CB8AC3E}">
        <p14:creationId xmlns:p14="http://schemas.microsoft.com/office/powerpoint/2010/main" val="111911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346229" y="355108"/>
            <a:ext cx="11585359" cy="1944209"/>
          </a:xfrm>
        </p:spPr>
        <p:txBody>
          <a:bodyPr>
            <a:noAutofit/>
          </a:bodyPr>
          <a:lstStyle/>
          <a:p>
            <a:pPr fontAlgn="base"/>
            <a:r>
              <a:rPr lang="en-US" sz="1800" dirty="0"/>
              <a:t>Eklentiler</a:t>
            </a:r>
            <a:r>
              <a:rPr lang="tr-TR" sz="1800" dirty="0"/>
              <a:t>(plugins)</a:t>
            </a:r>
            <a:r>
              <a:rPr lang="en-US" sz="1800" dirty="0"/>
              <a:t>, profiller gibi diğer bütün objeler hakkında bilgi almak için</a:t>
            </a:r>
            <a:endParaRPr lang="tr-TR" sz="1800" dirty="0"/>
          </a:p>
          <a:p>
            <a:pPr marL="0" indent="0" fontAlgn="base">
              <a:buNone/>
            </a:pPr>
            <a:r>
              <a:rPr lang="tr-TR" sz="1800" dirty="0"/>
              <a:t>  </a:t>
            </a:r>
            <a:r>
              <a:rPr lang="en-US" sz="1800" dirty="0">
                <a:solidFill>
                  <a:schemeClr val="accent2">
                    <a:lumMod val="75000"/>
                  </a:schemeClr>
                </a:solidFill>
              </a:rPr>
              <a:t> $</a:t>
            </a:r>
            <a:r>
              <a:rPr lang="tr-TR" sz="1800" dirty="0">
                <a:solidFill>
                  <a:schemeClr val="accent2">
                    <a:lumMod val="75000"/>
                  </a:schemeClr>
                </a:solidFill>
              </a:rPr>
              <a:t>volatility </a:t>
            </a:r>
            <a:r>
              <a:rPr lang="en-US" sz="1800" dirty="0">
                <a:solidFill>
                  <a:schemeClr val="accent2">
                    <a:lumMod val="75000"/>
                  </a:schemeClr>
                </a:solidFill>
              </a:rPr>
              <a:t>–info</a:t>
            </a:r>
            <a:r>
              <a:rPr lang="tr-TR" sz="1800" dirty="0">
                <a:solidFill>
                  <a:schemeClr val="accent2">
                    <a:lumMod val="75000"/>
                  </a:schemeClr>
                </a:solidFill>
              </a:rPr>
              <a:t> </a:t>
            </a:r>
            <a:r>
              <a:rPr lang="tr-TR" sz="1800" dirty="0"/>
              <a:t>komutunu,</a:t>
            </a:r>
            <a:endParaRPr lang="en-US" sz="1800" dirty="0">
              <a:solidFill>
                <a:schemeClr val="accent2">
                  <a:lumMod val="75000"/>
                </a:schemeClr>
              </a:solidFill>
            </a:endParaRPr>
          </a:p>
          <a:p>
            <a:pPr fontAlgn="base"/>
            <a:r>
              <a:rPr lang="en-US" sz="1800" dirty="0"/>
              <a:t>Tüm komutlar ve seçenekleri görmek iç</a:t>
            </a:r>
            <a:r>
              <a:rPr lang="tr-TR" sz="1800" dirty="0"/>
              <a:t>in</a:t>
            </a:r>
            <a:r>
              <a:rPr lang="en-US" sz="1800" dirty="0"/>
              <a:t> </a:t>
            </a:r>
            <a:r>
              <a:rPr lang="tr-TR" sz="1800" dirty="0"/>
              <a:t> </a:t>
            </a:r>
            <a:r>
              <a:rPr lang="en-US" sz="1800" dirty="0">
                <a:solidFill>
                  <a:schemeClr val="accent2">
                    <a:lumMod val="75000"/>
                  </a:schemeClr>
                </a:solidFill>
              </a:rPr>
              <a:t>$</a:t>
            </a:r>
            <a:r>
              <a:rPr lang="tr-TR" sz="1800" dirty="0">
                <a:solidFill>
                  <a:schemeClr val="accent2">
                    <a:lumMod val="75000"/>
                  </a:schemeClr>
                </a:solidFill>
              </a:rPr>
              <a:t>volatility </a:t>
            </a:r>
            <a:r>
              <a:rPr lang="en-US" sz="1800" dirty="0">
                <a:solidFill>
                  <a:schemeClr val="accent2">
                    <a:lumMod val="75000"/>
                  </a:schemeClr>
                </a:solidFill>
              </a:rPr>
              <a:t>–h</a:t>
            </a:r>
            <a:r>
              <a:rPr lang="tr-TR" sz="1800" dirty="0">
                <a:solidFill>
                  <a:schemeClr val="accent2">
                    <a:lumMod val="75000"/>
                  </a:schemeClr>
                </a:solidFill>
              </a:rPr>
              <a:t> </a:t>
            </a:r>
            <a:r>
              <a:rPr lang="tr-TR" sz="1800" dirty="0"/>
              <a:t>komutunu,</a:t>
            </a:r>
            <a:endParaRPr lang="en-US" sz="1800" dirty="0">
              <a:solidFill>
                <a:schemeClr val="accent2">
                  <a:lumMod val="75000"/>
                </a:schemeClr>
              </a:solidFill>
            </a:endParaRPr>
          </a:p>
          <a:p>
            <a:pPr fontAlgn="base"/>
            <a:r>
              <a:rPr lang="en-US" sz="1800" dirty="0"/>
              <a:t>Bir plugin hakkında detaylı bilgi almak</a:t>
            </a:r>
            <a:r>
              <a:rPr lang="tr-TR" sz="1800" dirty="0"/>
              <a:t> için  </a:t>
            </a:r>
            <a:r>
              <a:rPr lang="en-US" sz="1800" dirty="0">
                <a:solidFill>
                  <a:schemeClr val="accent2">
                    <a:lumMod val="75000"/>
                  </a:schemeClr>
                </a:solidFill>
              </a:rPr>
              <a:t>$</a:t>
            </a:r>
            <a:r>
              <a:rPr lang="tr-TR" sz="1800" dirty="0">
                <a:solidFill>
                  <a:schemeClr val="accent2">
                    <a:lumMod val="75000"/>
                  </a:schemeClr>
                </a:solidFill>
              </a:rPr>
              <a:t>volatility </a:t>
            </a:r>
            <a:r>
              <a:rPr lang="en-US" sz="1800" dirty="0">
                <a:solidFill>
                  <a:schemeClr val="accent2">
                    <a:lumMod val="75000"/>
                  </a:schemeClr>
                </a:solidFill>
              </a:rPr>
              <a:t>[PLUGIN] –h</a:t>
            </a:r>
            <a:r>
              <a:rPr lang="tr-TR" sz="1800" dirty="0">
                <a:solidFill>
                  <a:schemeClr val="accent2">
                    <a:lumMod val="75000"/>
                  </a:schemeClr>
                </a:solidFill>
              </a:rPr>
              <a:t> </a:t>
            </a:r>
            <a:r>
              <a:rPr lang="tr-TR" sz="1800" dirty="0"/>
              <a:t>komutunu çalıştırırız.</a:t>
            </a:r>
            <a:endParaRPr lang="en-US" sz="1800" dirty="0">
              <a:solidFill>
                <a:schemeClr val="accent2">
                  <a:lumMod val="75000"/>
                </a:schemeClr>
              </a:solidFill>
            </a:endParaRPr>
          </a:p>
          <a:p>
            <a:pPr marL="0" indent="0">
              <a:buNone/>
            </a:pPr>
            <a:br>
              <a:rPr lang="en-US" sz="1800" dirty="0">
                <a:solidFill>
                  <a:schemeClr val="accent2">
                    <a:lumMod val="75000"/>
                  </a:schemeClr>
                </a:solidFill>
              </a:rPr>
            </a:br>
            <a:br>
              <a:rPr lang="en-US" sz="1800" dirty="0"/>
            </a:br>
            <a:br>
              <a:rPr lang="en-US" sz="1800" dirty="0"/>
            </a:br>
            <a:br>
              <a:rPr lang="en-US" sz="1800" dirty="0"/>
            </a:br>
            <a:br>
              <a:rPr lang="en-US" sz="1800" dirty="0"/>
            </a:br>
            <a:endParaRPr lang="tr-TR" sz="1800" dirty="0"/>
          </a:p>
        </p:txBody>
      </p:sp>
      <p:pic>
        <p:nvPicPr>
          <p:cNvPr id="4" name="Resim 3">
            <a:extLst>
              <a:ext uri="{FF2B5EF4-FFF2-40B4-BE49-F238E27FC236}">
                <a16:creationId xmlns:a16="http://schemas.microsoft.com/office/drawing/2014/main" id="{9043A0AF-2AE2-428F-90B5-57B9499C9D8A}"/>
              </a:ext>
            </a:extLst>
          </p:cNvPr>
          <p:cNvPicPr>
            <a:picLocks noChangeAspect="1"/>
          </p:cNvPicPr>
          <p:nvPr/>
        </p:nvPicPr>
        <p:blipFill>
          <a:blip r:embed="rId2"/>
          <a:stretch>
            <a:fillRect/>
          </a:stretch>
        </p:blipFill>
        <p:spPr>
          <a:xfrm>
            <a:off x="346228" y="2244590"/>
            <a:ext cx="5317725" cy="4477073"/>
          </a:xfrm>
          <a:prstGeom prst="rect">
            <a:avLst/>
          </a:prstGeom>
        </p:spPr>
      </p:pic>
      <p:pic>
        <p:nvPicPr>
          <p:cNvPr id="5" name="Resim 4">
            <a:extLst>
              <a:ext uri="{FF2B5EF4-FFF2-40B4-BE49-F238E27FC236}">
                <a16:creationId xmlns:a16="http://schemas.microsoft.com/office/drawing/2014/main" id="{4998D473-1329-4BB7-8150-A4A1E304898B}"/>
              </a:ext>
            </a:extLst>
          </p:cNvPr>
          <p:cNvPicPr>
            <a:picLocks noChangeAspect="1"/>
          </p:cNvPicPr>
          <p:nvPr/>
        </p:nvPicPr>
        <p:blipFill>
          <a:blip r:embed="rId3"/>
          <a:stretch>
            <a:fillRect/>
          </a:stretch>
        </p:blipFill>
        <p:spPr>
          <a:xfrm>
            <a:off x="5797118" y="2244590"/>
            <a:ext cx="5317725" cy="4515756"/>
          </a:xfrm>
          <a:prstGeom prst="rect">
            <a:avLst/>
          </a:prstGeom>
        </p:spPr>
      </p:pic>
    </p:spTree>
    <p:extLst>
      <p:ext uri="{BB962C8B-B14F-4D97-AF65-F5344CB8AC3E}">
        <p14:creationId xmlns:p14="http://schemas.microsoft.com/office/powerpoint/2010/main" val="365333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1554480" y="2698779"/>
            <a:ext cx="11196320" cy="1460441"/>
          </a:xfrm>
        </p:spPr>
        <p:txBody>
          <a:bodyPr>
            <a:normAutofit/>
          </a:bodyPr>
          <a:lstStyle/>
          <a:p>
            <a:r>
              <a:rPr lang="tr-TR" sz="6000" dirty="0">
                <a:solidFill>
                  <a:srgbClr val="002060"/>
                </a:solidFill>
              </a:rPr>
              <a:t>    SIK KULLANılan eklentiler </a:t>
            </a:r>
          </a:p>
        </p:txBody>
      </p:sp>
    </p:spTree>
    <p:extLst>
      <p:ext uri="{BB962C8B-B14F-4D97-AF65-F5344CB8AC3E}">
        <p14:creationId xmlns:p14="http://schemas.microsoft.com/office/powerpoint/2010/main" val="252692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792480" y="364236"/>
            <a:ext cx="2631440" cy="643128"/>
          </a:xfrm>
        </p:spPr>
        <p:txBody>
          <a:bodyPr>
            <a:normAutofit fontScale="90000"/>
          </a:bodyPr>
          <a:lstStyle/>
          <a:p>
            <a:r>
              <a:rPr lang="en-US" dirty="0"/>
              <a:t>--help </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82880" y="1178560"/>
            <a:ext cx="4704080" cy="4993640"/>
          </a:xfrm>
        </p:spPr>
        <p:txBody>
          <a:bodyPr/>
          <a:lstStyle/>
          <a:p>
            <a:r>
              <a:rPr lang="en-US" dirty="0"/>
              <a:t>Bu komutu memory analizi yapacağımız tool hakkında bilgi almak için kullanırız.Mevcut tüm seçenekleri ve varsayılan değerlerini listeler.</a:t>
            </a:r>
          </a:p>
        </p:txBody>
      </p:sp>
      <p:pic>
        <p:nvPicPr>
          <p:cNvPr id="4098" name="Picture 2">
            <a:extLst>
              <a:ext uri="{FF2B5EF4-FFF2-40B4-BE49-F238E27FC236}">
                <a16:creationId xmlns:a16="http://schemas.microsoft.com/office/drawing/2014/main" id="{1E6E4CA6-DF89-499A-B18A-A5C96D3F5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575" y="0"/>
            <a:ext cx="7083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95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1394968" y="372872"/>
            <a:ext cx="911352" cy="907288"/>
          </a:xfrm>
        </p:spPr>
        <p:txBody>
          <a:bodyPr/>
          <a:lstStyle/>
          <a:p>
            <a:r>
              <a:rPr lang="en-US" dirty="0"/>
              <a:t>-f</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18440" y="1491488"/>
            <a:ext cx="11755120" cy="835152"/>
          </a:xfrm>
        </p:spPr>
        <p:txBody>
          <a:bodyPr/>
          <a:lstStyle/>
          <a:p>
            <a:r>
              <a:rPr lang="en-US" dirty="0"/>
              <a:t>Volatility’e almış olduğumuz RAM imajının dump’ını göstermek için -f komutunu kullanıyoruz.</a:t>
            </a:r>
          </a:p>
        </p:txBody>
      </p:sp>
      <p:pic>
        <p:nvPicPr>
          <p:cNvPr id="5122" name="Picture 2">
            <a:extLst>
              <a:ext uri="{FF2B5EF4-FFF2-40B4-BE49-F238E27FC236}">
                <a16:creationId xmlns:a16="http://schemas.microsoft.com/office/drawing/2014/main" id="{D3E26A43-406E-419F-9863-ABDB59BEB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0104"/>
            <a:ext cx="12192000" cy="353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19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897128" y="254000"/>
            <a:ext cx="3024632" cy="935736"/>
          </a:xfrm>
        </p:spPr>
        <p:txBody>
          <a:bodyPr/>
          <a:lstStyle/>
          <a:p>
            <a:r>
              <a:rPr lang="en-US" dirty="0"/>
              <a:t>imageinfo</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14808" y="1115568"/>
            <a:ext cx="11904472" cy="1647952"/>
          </a:xfrm>
        </p:spPr>
        <p:txBody>
          <a:bodyPr/>
          <a:lstStyle/>
          <a:p>
            <a:r>
              <a:rPr lang="en-US" dirty="0"/>
              <a:t>Volatility kullanarak analiz yapmak için öncelikle Volatility’e imajı hangi işletim sisteminden (Windows XP, Vista vb.) geldiğini söyleyecek bir profil belirlememiz lazım, “</a:t>
            </a:r>
            <a:r>
              <a:rPr lang="en-US" b="1" dirty="0"/>
              <a:t>imageinfo</a:t>
            </a:r>
            <a:r>
              <a:rPr lang="en-US" dirty="0"/>
              <a:t>” komutunu kullanarak ram imajını aldığımız makinenin hangi işletim sistemine ait olduğunu bulup işlemlerimize buradan devam ediyoruz.</a:t>
            </a:r>
          </a:p>
        </p:txBody>
      </p:sp>
      <p:pic>
        <p:nvPicPr>
          <p:cNvPr id="6146" name="Picture 2">
            <a:extLst>
              <a:ext uri="{FF2B5EF4-FFF2-40B4-BE49-F238E27FC236}">
                <a16:creationId xmlns:a16="http://schemas.microsoft.com/office/drawing/2014/main" id="{B7B8582E-B011-477B-9A9B-6A57382E8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5440"/>
            <a:ext cx="12192000" cy="334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3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451612" y="291592"/>
            <a:ext cx="4425188" cy="1080008"/>
          </a:xfrm>
        </p:spPr>
        <p:txBody>
          <a:bodyPr>
            <a:normAutofit/>
          </a:bodyPr>
          <a:lstStyle/>
          <a:p>
            <a:r>
              <a:rPr lang="en-US" dirty="0"/>
              <a:t>kdbgscan</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80010" y="1483360"/>
            <a:ext cx="5457190" cy="4114800"/>
          </a:xfrm>
        </p:spPr>
        <p:txBody>
          <a:bodyPr/>
          <a:lstStyle/>
          <a:p>
            <a:r>
              <a:rPr lang="en-US" dirty="0"/>
              <a:t>Sadece profil önerileri sağlayan ımageinfo'nun aksine, kdbgscan doğru profili ve doğru KDBG adresini (birden fazla olması durumunda) olumlu olarak tanımlamak için tasarlanmıştır. Bu eklenti volatilite profillerine bağlı KDBGHeader imzaları tarar.</a:t>
            </a:r>
          </a:p>
        </p:txBody>
      </p:sp>
      <p:pic>
        <p:nvPicPr>
          <p:cNvPr id="7170" name="Picture 2">
            <a:extLst>
              <a:ext uri="{FF2B5EF4-FFF2-40B4-BE49-F238E27FC236}">
                <a16:creationId xmlns:a16="http://schemas.microsoft.com/office/drawing/2014/main" id="{B65A72C4-9D48-422D-B177-A72D3B167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639" y="0"/>
            <a:ext cx="656336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81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714248" y="111126"/>
            <a:ext cx="2008632" cy="1444370"/>
          </a:xfrm>
        </p:spPr>
        <p:txBody>
          <a:bodyPr>
            <a:normAutofit/>
          </a:bodyPr>
          <a:lstStyle/>
          <a:p>
            <a:r>
              <a:rPr lang="en-US" dirty="0"/>
              <a:t>envars</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21920" y="1280160"/>
            <a:ext cx="11897360" cy="1148080"/>
          </a:xfrm>
        </p:spPr>
        <p:txBody>
          <a:bodyPr>
            <a:normAutofit lnSpcReduction="10000"/>
          </a:bodyPr>
          <a:lstStyle/>
          <a:p>
            <a:r>
              <a:rPr lang="en-US" dirty="0"/>
              <a:t>Bir işlemin ortam değişkenlerini görüntülemek için envars eklentisini kullanı</a:t>
            </a:r>
            <a:r>
              <a:rPr lang="tr-TR" dirty="0"/>
              <a:t>rız</a:t>
            </a:r>
            <a:r>
              <a:rPr lang="en-US" dirty="0"/>
              <a:t>. Genellikle bu, yüklü CPU'ların sayısını ve donanım mimarisini (kdbgscan çıktısı çok daha güvenilir bir kaynak olmasına rağmen), işlemin geçerli dizinini, geçici dizinini, oturum adını, bilgisayar adını, kullanıcı adını ve diğer ilginç eserleri gösterir.</a:t>
            </a:r>
          </a:p>
        </p:txBody>
      </p:sp>
      <p:pic>
        <p:nvPicPr>
          <p:cNvPr id="8194" name="Picture 2">
            <a:extLst>
              <a:ext uri="{FF2B5EF4-FFF2-40B4-BE49-F238E27FC236}">
                <a16:creationId xmlns:a16="http://schemas.microsoft.com/office/drawing/2014/main" id="{B5BC0027-38C5-421D-9F02-14C193D95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28240"/>
            <a:ext cx="12192000" cy="378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207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28320" y="430276"/>
            <a:ext cx="11206480" cy="653288"/>
          </a:xfrm>
        </p:spPr>
        <p:txBody>
          <a:bodyPr>
            <a:normAutofit fontScale="90000"/>
          </a:bodyPr>
          <a:lstStyle/>
          <a:p>
            <a:r>
              <a:rPr lang="tr-TR" dirty="0"/>
              <a:t>   </a:t>
            </a:r>
            <a:r>
              <a:rPr lang="en-US" dirty="0"/>
              <a:t>Süreç(process) Tanımlama ve DLL Analizi</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660400" y="1300480"/>
            <a:ext cx="11297920" cy="5232400"/>
          </a:xfrm>
        </p:spPr>
        <p:txBody>
          <a:bodyPr>
            <a:normAutofit/>
          </a:bodyPr>
          <a:lstStyle/>
          <a:p>
            <a:r>
              <a:rPr lang="en-US" sz="2400" dirty="0"/>
              <a:t>Bağlı süreci tanımlamak ve bağlamak ,süreçlerin kimliklerini(ID), başlama zamanları ve bellek görüntüsündeki konumları dengelemek için aşağıdaki komutları kullanacağız:</a:t>
            </a:r>
          </a:p>
          <a:p>
            <a:pPr fontAlgn="base"/>
            <a:r>
              <a:rPr lang="en-US" sz="2400" dirty="0"/>
              <a:t>pslist</a:t>
            </a:r>
          </a:p>
          <a:p>
            <a:pPr fontAlgn="base"/>
            <a:r>
              <a:rPr lang="en-US" sz="2400" dirty="0"/>
              <a:t>pstree</a:t>
            </a:r>
          </a:p>
          <a:p>
            <a:pPr fontAlgn="base"/>
            <a:r>
              <a:rPr lang="en-US" sz="2400" dirty="0"/>
              <a:t>psscan</a:t>
            </a:r>
          </a:p>
          <a:p>
            <a:pPr fontAlgn="base"/>
            <a:r>
              <a:rPr lang="en-US" sz="2400" dirty="0"/>
              <a:t>psxview</a:t>
            </a:r>
          </a:p>
          <a:p>
            <a:pPr fontAlgn="base"/>
            <a:r>
              <a:rPr lang="en-US" sz="2400" dirty="0"/>
              <a:t>getsid</a:t>
            </a:r>
          </a:p>
          <a:p>
            <a:pPr fontAlgn="base"/>
            <a:r>
              <a:rPr lang="en-US" sz="2400" dirty="0"/>
              <a:t>Dllist</a:t>
            </a:r>
          </a:p>
          <a:p>
            <a:pPr fontAlgn="base"/>
            <a:r>
              <a:rPr lang="en-US" sz="2400" dirty="0"/>
              <a:t>Dlldump</a:t>
            </a:r>
          </a:p>
        </p:txBody>
      </p:sp>
    </p:spTree>
    <p:extLst>
      <p:ext uri="{BB962C8B-B14F-4D97-AF65-F5344CB8AC3E}">
        <p14:creationId xmlns:p14="http://schemas.microsoft.com/office/powerpoint/2010/main" val="26764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68171" y="417250"/>
            <a:ext cx="11363417" cy="692459"/>
          </a:xfrm>
        </p:spPr>
        <p:txBody>
          <a:bodyPr>
            <a:noAutofit/>
          </a:bodyPr>
          <a:lstStyle/>
          <a:p>
            <a:r>
              <a:rPr lang="tr-TR" sz="4000" dirty="0"/>
              <a:t> </a:t>
            </a:r>
            <a:r>
              <a:rPr lang="en-US" sz="4000" dirty="0"/>
              <a:t>RAM Anal</a:t>
            </a:r>
            <a:r>
              <a:rPr lang="tr-TR" sz="4000" dirty="0"/>
              <a:t>İZİ VE ADLİ BİLİŞİMDEKİ</a:t>
            </a:r>
            <a:r>
              <a:rPr lang="en-US" sz="4000" dirty="0"/>
              <a:t>(Forensic) Önem</a:t>
            </a:r>
            <a:r>
              <a:rPr lang="tr-TR" sz="4000" dirty="0"/>
              <a:t>İ</a:t>
            </a:r>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665825" y="1393794"/>
            <a:ext cx="10462423" cy="4778406"/>
          </a:xfrm>
        </p:spPr>
        <p:txBody>
          <a:bodyPr>
            <a:normAutofit/>
          </a:bodyPr>
          <a:lstStyle/>
          <a:p>
            <a:pPr fontAlgn="base"/>
            <a:r>
              <a:rPr lang="en-US" dirty="0"/>
              <a:t>Ram(Random Access Memory) bir bilgisayarın bilgilerinin geçici olarak kaydedildiği hafıza birimidir. Bilgisayarın o anki çalıştırdığı processler, dökümanlar, bağlı olduğu network ve  tarayıcı geçmişi gibi bilgileri elde edebiliriz.</a:t>
            </a:r>
          </a:p>
          <a:p>
            <a:pPr fontAlgn="base"/>
            <a:r>
              <a:rPr lang="en-US" dirty="0"/>
              <a:t>Adli bilişim incelemelerinde disk imajı kadar memory imajı da önemlidir çünkü üzerindeki bilgiler uçucudur yani bilgisayar kapatılır yada yeniden başlatılırsa istediğimiz bilgilere ulaşamayız.Bu nedenle anında imajın alınması gerekir.Adli Bilişimde Ram İmajı incelenerek elde edilen veriler olayın aydınlatılmasında çok önemlidir.</a:t>
            </a:r>
          </a:p>
          <a:p>
            <a:pPr marL="0" indent="0">
              <a:buNone/>
            </a:pPr>
            <a:endParaRPr lang="tr-TR" dirty="0"/>
          </a:p>
        </p:txBody>
      </p:sp>
    </p:spTree>
    <p:extLst>
      <p:ext uri="{BB962C8B-B14F-4D97-AF65-F5344CB8AC3E}">
        <p14:creationId xmlns:p14="http://schemas.microsoft.com/office/powerpoint/2010/main" val="786927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41528" y="406400"/>
            <a:ext cx="2059432" cy="1159256"/>
          </a:xfrm>
        </p:spPr>
        <p:txBody>
          <a:bodyPr/>
          <a:lstStyle/>
          <a:p>
            <a:r>
              <a:rPr lang="tr-TR" dirty="0"/>
              <a:t>pslıst</a:t>
            </a:r>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43840" y="1565656"/>
            <a:ext cx="4744720" cy="4050792"/>
          </a:xfrm>
        </p:spPr>
        <p:txBody>
          <a:bodyPr>
            <a:normAutofit/>
          </a:bodyPr>
          <a:lstStyle/>
          <a:p>
            <a:r>
              <a:rPr lang="en-US" dirty="0"/>
              <a:t>Çalışmakta olan processlerin (işlemlerin) ayrıntılarını listeler.Ofseti, işlem adını, işlem kimliğini (PID), üst işlem kimliğini (PPID), iş parçacığı sayısını, işleç sayısını ve işlemin başladığı ve çıktığı tarih / saati gösterir. Ancak, pslist gizli / sonlandırılmış işlemleri gösteremez.</a:t>
            </a:r>
          </a:p>
        </p:txBody>
      </p:sp>
      <p:pic>
        <p:nvPicPr>
          <p:cNvPr id="9218" name="Picture 2">
            <a:extLst>
              <a:ext uri="{FF2B5EF4-FFF2-40B4-BE49-F238E27FC236}">
                <a16:creationId xmlns:a16="http://schemas.microsoft.com/office/drawing/2014/main" id="{8B78CC1D-8956-4707-BC4C-3C483735F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240" y="0"/>
            <a:ext cx="69697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617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617728" y="179832"/>
            <a:ext cx="1978152" cy="1069848"/>
          </a:xfrm>
        </p:spPr>
        <p:txBody>
          <a:bodyPr/>
          <a:lstStyle/>
          <a:p>
            <a:r>
              <a:rPr lang="tr-TR" dirty="0"/>
              <a:t>pstree</a:t>
            </a:r>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82880" y="1249680"/>
            <a:ext cx="4826000" cy="3779520"/>
          </a:xfrm>
        </p:spPr>
        <p:txBody>
          <a:bodyPr>
            <a:normAutofit/>
          </a:bodyPr>
          <a:lstStyle/>
          <a:p>
            <a:r>
              <a:rPr lang="en-US" dirty="0"/>
              <a:t>Süreçleri(processleri) ağaç şeklinde ekrana bastırmak için pstree parametresini kullanırız.Komut olarak pslist komutuna benzesede pslist komutundan farklı olarak işlemleri alt dallarıyla göstermektedir. Yandaki listeyi incelediğimizde </a:t>
            </a:r>
            <a:r>
              <a:rPr lang="en-US" dirty="0" err="1"/>
              <a:t>explorer,notepad</a:t>
            </a:r>
            <a:r>
              <a:rPr lang="tr-TR"/>
              <a:t> </a:t>
            </a:r>
            <a:r>
              <a:rPr lang="en-US"/>
              <a:t>ve </a:t>
            </a:r>
            <a:r>
              <a:rPr lang="en-US" dirty="0"/>
              <a:t>imaj aldığımız DumpIt uygulamalarının çalıştığını anlayabiliyoruz. </a:t>
            </a:r>
            <a:br>
              <a:rPr lang="en-US" dirty="0"/>
            </a:br>
            <a:endParaRPr lang="tr-TR" dirty="0"/>
          </a:p>
        </p:txBody>
      </p:sp>
      <p:pic>
        <p:nvPicPr>
          <p:cNvPr id="10244" name="Picture 4">
            <a:extLst>
              <a:ext uri="{FF2B5EF4-FFF2-40B4-BE49-F238E27FC236}">
                <a16:creationId xmlns:a16="http://schemas.microsoft.com/office/drawing/2014/main" id="{BCF959FE-CD88-4984-A31B-703A7891D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799" y="0"/>
            <a:ext cx="7061201" cy="684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272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72008" y="294640"/>
            <a:ext cx="2008632" cy="1067816"/>
          </a:xfrm>
        </p:spPr>
        <p:txBody>
          <a:bodyPr/>
          <a:lstStyle/>
          <a:p>
            <a:r>
              <a:rPr lang="tr-TR" dirty="0"/>
              <a:t>psscan</a:t>
            </a:r>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54000" y="1362456"/>
            <a:ext cx="4378960" cy="3941064"/>
          </a:xfrm>
        </p:spPr>
        <p:txBody>
          <a:bodyPr>
            <a:normAutofit/>
          </a:bodyPr>
          <a:lstStyle/>
          <a:p>
            <a:r>
              <a:rPr lang="en-US" dirty="0"/>
              <a:t>Psscan plugini daha önceden sona eren işlemleri ve bir rootkit tarafından gizlenmiş veya bağlantısız olan işlemleri bulmamızı sağlar.</a:t>
            </a:r>
            <a:br>
              <a:rPr lang="en-US" dirty="0"/>
            </a:br>
            <a:endParaRPr lang="tr-TR" dirty="0"/>
          </a:p>
        </p:txBody>
      </p:sp>
      <p:pic>
        <p:nvPicPr>
          <p:cNvPr id="11266" name="Picture 2">
            <a:extLst>
              <a:ext uri="{FF2B5EF4-FFF2-40B4-BE49-F238E27FC236}">
                <a16:creationId xmlns:a16="http://schemas.microsoft.com/office/drawing/2014/main" id="{2B128AC1-6A04-462F-B0DE-8277A0E4A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640" y="0"/>
            <a:ext cx="73253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526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51688" y="362712"/>
            <a:ext cx="2282952" cy="918972"/>
          </a:xfrm>
        </p:spPr>
        <p:txBody>
          <a:bodyPr>
            <a:normAutofit/>
          </a:bodyPr>
          <a:lstStyle/>
          <a:p>
            <a:r>
              <a:rPr lang="en-US" dirty="0"/>
              <a:t>psxview</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04648" y="1281684"/>
            <a:ext cx="4751832" cy="5164328"/>
          </a:xfrm>
        </p:spPr>
        <p:txBody>
          <a:bodyPr>
            <a:normAutofit lnSpcReduction="10000"/>
          </a:bodyPr>
          <a:lstStyle/>
          <a:p>
            <a:pPr fontAlgn="base"/>
            <a:r>
              <a:rPr lang="en-US" b="1" dirty="0"/>
              <a:t>psxview </a:t>
            </a:r>
            <a:r>
              <a:rPr lang="en-US" dirty="0"/>
              <a:t>komutu gizli süreci(process’i) bulmak ve listelemek için kullanılır.</a:t>
            </a:r>
          </a:p>
          <a:p>
            <a:pPr fontAlgn="base"/>
            <a:r>
              <a:rPr lang="en-US" dirty="0"/>
              <a:t>pslist ve psscan değerleri false gelirse gizlenen process olduğunu anlıyoruz.</a:t>
            </a:r>
          </a:p>
          <a:p>
            <a:pPr fontAlgn="base"/>
            <a:r>
              <a:rPr lang="en-US" b="1" dirty="0"/>
              <a:t>psxview </a:t>
            </a:r>
            <a:r>
              <a:rPr lang="en-US" dirty="0"/>
              <a:t>komutu process’i listeler, True veya False olarak listelenen çıkışları karşılaştırır.System,sms.exe ve csrss.exe ile False çıktıya sahip csrss,session ve deskthrd sütunlarında olduğu gibi işlemin gizlendiği anlamına gelir,bize process’in bu alanlarda bulunmadığını ve daha fazla denetlenmesi gerektiğini söyler.</a:t>
            </a:r>
          </a:p>
          <a:p>
            <a:pPr marL="0" indent="0">
              <a:buNone/>
            </a:pPr>
            <a:br>
              <a:rPr lang="en-US" dirty="0"/>
            </a:br>
            <a:endParaRPr lang="tr-TR" dirty="0"/>
          </a:p>
        </p:txBody>
      </p:sp>
      <p:pic>
        <p:nvPicPr>
          <p:cNvPr id="12290" name="Picture 2">
            <a:extLst>
              <a:ext uri="{FF2B5EF4-FFF2-40B4-BE49-F238E27FC236}">
                <a16:creationId xmlns:a16="http://schemas.microsoft.com/office/drawing/2014/main" id="{0E8C59A8-4E89-4459-8164-38B4098DC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0"/>
            <a:ext cx="716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71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41528" y="362712"/>
            <a:ext cx="1876552" cy="1008888"/>
          </a:xfrm>
        </p:spPr>
        <p:txBody>
          <a:bodyPr>
            <a:normAutofit fontScale="90000"/>
          </a:bodyPr>
          <a:lstStyle/>
          <a:p>
            <a:r>
              <a:rPr lang="en-US" dirty="0"/>
              <a:t>getsids</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81280" y="1280160"/>
            <a:ext cx="5008880" cy="4871720"/>
          </a:xfrm>
        </p:spPr>
        <p:txBody>
          <a:bodyPr>
            <a:normAutofit/>
          </a:bodyPr>
          <a:lstStyle/>
          <a:p>
            <a:pPr fontAlgn="base"/>
            <a:r>
              <a:rPr lang="en-US" dirty="0"/>
              <a:t>Bir işlemle ilişkili SID’leri (Güvenlik Tanımlayıcıları) görüntülemek için, </a:t>
            </a:r>
            <a:r>
              <a:rPr lang="en-US" b="1" dirty="0"/>
              <a:t>getsids </a:t>
            </a:r>
            <a:r>
              <a:rPr lang="en-US" dirty="0"/>
              <a:t>komutunu kullanıyoruz. Ayrıca bu komut, kötü niyetli ayrıcalıkları ve hangi süreçlerin belirli kullanıcılara ait olduğunu belirlememize de yardımcı olabilir.</a:t>
            </a:r>
          </a:p>
          <a:p>
            <a:pPr fontAlgn="base"/>
            <a:r>
              <a:rPr lang="en-US" dirty="0"/>
              <a:t>Kısacası processlerin yetkilerini listeler</a:t>
            </a:r>
            <a:r>
              <a:rPr lang="tr-TR" dirty="0"/>
              <a:t>.</a:t>
            </a:r>
            <a:endParaRPr lang="en-US" dirty="0"/>
          </a:p>
        </p:txBody>
      </p:sp>
      <p:pic>
        <p:nvPicPr>
          <p:cNvPr id="13314" name="Picture 2">
            <a:extLst>
              <a:ext uri="{FF2B5EF4-FFF2-40B4-BE49-F238E27FC236}">
                <a16:creationId xmlns:a16="http://schemas.microsoft.com/office/drawing/2014/main" id="{4E1B3AFD-9AEA-4A06-8F85-B786DF12A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880" y="0"/>
            <a:ext cx="692912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2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92328" y="233680"/>
            <a:ext cx="2120392" cy="864616"/>
          </a:xfrm>
        </p:spPr>
        <p:txBody>
          <a:bodyPr/>
          <a:lstStyle/>
          <a:p>
            <a:r>
              <a:rPr lang="en-US" dirty="0"/>
              <a:t>dlllist</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42240" y="1098296"/>
            <a:ext cx="4765040" cy="4550664"/>
          </a:xfrm>
        </p:spPr>
        <p:txBody>
          <a:bodyPr/>
          <a:lstStyle/>
          <a:p>
            <a:r>
              <a:rPr lang="en-US" dirty="0"/>
              <a:t>Bir işlemin yüklü DLL’lerini görüntülemek için </a:t>
            </a:r>
            <a:r>
              <a:rPr lang="en-US" b="1" dirty="0"/>
              <a:t>dlllist </a:t>
            </a:r>
            <a:r>
              <a:rPr lang="en-US" dirty="0"/>
              <a:t>komutunu kullanırız. Bu, analistin şüpheli bir işlemin yürütülürken bu dosyalara erişip erişmediğini belirlemesini sağlar.</a:t>
            </a:r>
            <a:br>
              <a:rPr lang="en-US" dirty="0"/>
            </a:br>
            <a:endParaRPr lang="tr-TR" dirty="0"/>
          </a:p>
        </p:txBody>
      </p:sp>
      <p:pic>
        <p:nvPicPr>
          <p:cNvPr id="14338" name="Picture 2">
            <a:extLst>
              <a:ext uri="{FF2B5EF4-FFF2-40B4-BE49-F238E27FC236}">
                <a16:creationId xmlns:a16="http://schemas.microsoft.com/office/drawing/2014/main" id="{1853FC1A-46FA-4992-A6EE-D3BCBFA31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440" y="0"/>
            <a:ext cx="70205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614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48640" y="284480"/>
            <a:ext cx="2438400" cy="864616"/>
          </a:xfrm>
        </p:spPr>
        <p:txBody>
          <a:bodyPr/>
          <a:lstStyle/>
          <a:p>
            <a:r>
              <a:rPr lang="en-US" dirty="0"/>
              <a:t>dlldump</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91440" y="1229360"/>
            <a:ext cx="5008880" cy="4551680"/>
          </a:xfrm>
        </p:spPr>
        <p:txBody>
          <a:bodyPr>
            <a:normAutofit/>
          </a:bodyPr>
          <a:lstStyle/>
          <a:p>
            <a:r>
              <a:rPr lang="en-US" dirty="0"/>
              <a:t>Belirli işlemlerden DLL ayıklamak için kullanılır.</a:t>
            </a:r>
          </a:p>
          <a:p>
            <a:r>
              <a:rPr lang="en-US" dirty="0"/>
              <a:t>- p :yalnızca belirli Pıd'ler için DLL dump</a:t>
            </a:r>
          </a:p>
          <a:p>
            <a:r>
              <a:rPr lang="en-US" dirty="0"/>
              <a:t>- b :temel ofset kullanarak DLL dump</a:t>
            </a:r>
          </a:p>
          <a:p>
            <a:r>
              <a:rPr lang="en-US" dirty="0"/>
              <a:t>- r : DLL dump ile eşleşen REGEX adı</a:t>
            </a:r>
          </a:p>
          <a:p>
            <a:r>
              <a:rPr lang="en-US" dirty="0"/>
              <a:t>sadece notepad.exe için yaptık. yoksa tüm processlerin dump eder. Açıklamada belirtecez. (-p 2592)</a:t>
            </a:r>
            <a:br>
              <a:rPr lang="en-US" dirty="0"/>
            </a:br>
            <a:br>
              <a:rPr lang="en-US" dirty="0"/>
            </a:br>
            <a:endParaRPr lang="tr-TR" dirty="0"/>
          </a:p>
        </p:txBody>
      </p:sp>
      <p:pic>
        <p:nvPicPr>
          <p:cNvPr id="15362" name="Picture 2">
            <a:extLst>
              <a:ext uri="{FF2B5EF4-FFF2-40B4-BE49-F238E27FC236}">
                <a16:creationId xmlns:a16="http://schemas.microsoft.com/office/drawing/2014/main" id="{84D5C44A-578E-4A75-B938-5DAEE2FC2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880" y="1"/>
            <a:ext cx="69291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65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264160" y="335280"/>
            <a:ext cx="11663680" cy="1371600"/>
          </a:xfrm>
        </p:spPr>
        <p:txBody>
          <a:bodyPr>
            <a:normAutofit/>
          </a:bodyPr>
          <a:lstStyle/>
          <a:p>
            <a:r>
              <a:rPr lang="en-US" dirty="0"/>
              <a:t>CMD Ekranına Yazılan Komutları Listeleme: </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897636" y="1778000"/>
            <a:ext cx="10051288" cy="4668520"/>
          </a:xfrm>
        </p:spPr>
        <p:txBody>
          <a:bodyPr>
            <a:normAutofit/>
          </a:bodyPr>
          <a:lstStyle/>
          <a:p>
            <a:pPr fontAlgn="base"/>
            <a:r>
              <a:rPr lang="en-US" sz="2800" dirty="0"/>
              <a:t>cmdscan </a:t>
            </a:r>
          </a:p>
          <a:p>
            <a:pPr fontAlgn="base"/>
            <a:r>
              <a:rPr lang="en-US" sz="2800" dirty="0"/>
              <a:t>cmdline</a:t>
            </a:r>
          </a:p>
          <a:p>
            <a:pPr fontAlgn="base"/>
            <a:r>
              <a:rPr lang="en-US" sz="2800" dirty="0"/>
              <a:t>consoles</a:t>
            </a:r>
          </a:p>
          <a:p>
            <a:pPr marL="0" indent="0">
              <a:buNone/>
            </a:pPr>
            <a:br>
              <a:rPr lang="en-US" sz="2800" dirty="0"/>
            </a:br>
            <a:br>
              <a:rPr lang="en-US" sz="2800" dirty="0"/>
            </a:br>
            <a:endParaRPr lang="tr-TR" sz="2800" dirty="0"/>
          </a:p>
        </p:txBody>
      </p:sp>
    </p:spTree>
    <p:extLst>
      <p:ext uri="{BB962C8B-B14F-4D97-AF65-F5344CB8AC3E}">
        <p14:creationId xmlns:p14="http://schemas.microsoft.com/office/powerpoint/2010/main" val="2094045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11048" y="200406"/>
            <a:ext cx="2374392" cy="886968"/>
          </a:xfrm>
        </p:spPr>
        <p:txBody>
          <a:bodyPr>
            <a:normAutofit/>
          </a:bodyPr>
          <a:lstStyle/>
          <a:p>
            <a:r>
              <a:rPr lang="en-US" dirty="0"/>
              <a:t>cmdscan</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01600" y="995680"/>
            <a:ext cx="11938000" cy="1859280"/>
          </a:xfrm>
        </p:spPr>
        <p:txBody>
          <a:bodyPr>
            <a:normAutofit/>
          </a:bodyPr>
          <a:lstStyle/>
          <a:p>
            <a:r>
              <a:rPr lang="en-US" dirty="0"/>
              <a:t>Kullanıcının bilgisayarı açıkken cmd ekranına yazmış olduğu tüm komutları </a:t>
            </a:r>
            <a:r>
              <a:rPr lang="en-US" b="1" dirty="0"/>
              <a:t>cmdscan </a:t>
            </a:r>
            <a:r>
              <a:rPr lang="en-US" dirty="0"/>
              <a:t>komutu ile elde edebiliriz. Örneğin kişi silme, dosya oluşturma, başka dizinlere erişme ya da herhangi bir işlemi komut ekranında yapmış ise bunlara erişebiliriz. </a:t>
            </a:r>
          </a:p>
          <a:p>
            <a:r>
              <a:rPr lang="en-US" b="1" dirty="0"/>
              <a:t>cmdscan </a:t>
            </a:r>
            <a:r>
              <a:rPr lang="en-US" dirty="0"/>
              <a:t>komutu, bir konsol kabuğu (cmd.exe) üzerinden girilen komutlar için XP / 2003 / Vista / 2008’de csrss.exe ve Windows 7’de conhost.exe belleklerini arar.</a:t>
            </a:r>
          </a:p>
        </p:txBody>
      </p:sp>
      <p:pic>
        <p:nvPicPr>
          <p:cNvPr id="16386" name="Picture 2">
            <a:extLst>
              <a:ext uri="{FF2B5EF4-FFF2-40B4-BE49-F238E27FC236}">
                <a16:creationId xmlns:a16="http://schemas.microsoft.com/office/drawing/2014/main" id="{442F67FF-0B78-4DA4-AE66-B0E849994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2760"/>
            <a:ext cx="121920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65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92328" y="327152"/>
            <a:ext cx="2851912" cy="927608"/>
          </a:xfrm>
        </p:spPr>
        <p:txBody>
          <a:bodyPr>
            <a:normAutofit/>
          </a:bodyPr>
          <a:lstStyle/>
          <a:p>
            <a:r>
              <a:rPr lang="en-US" dirty="0"/>
              <a:t>cmdline</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26568" y="1254760"/>
            <a:ext cx="4457192" cy="4124960"/>
          </a:xfrm>
        </p:spPr>
        <p:txBody>
          <a:bodyPr>
            <a:normAutofit/>
          </a:bodyPr>
          <a:lstStyle/>
          <a:p>
            <a:r>
              <a:rPr lang="en-US" sz="2400" dirty="0"/>
              <a:t>Processlerin hangi komutla başlatıldığını veri</a:t>
            </a:r>
            <a:r>
              <a:rPr lang="tr-TR" sz="2400" dirty="0"/>
              <a:t>r.</a:t>
            </a:r>
            <a:endParaRPr lang="en-US" sz="2400" dirty="0"/>
          </a:p>
        </p:txBody>
      </p:sp>
      <p:pic>
        <p:nvPicPr>
          <p:cNvPr id="17410" name="Picture 2">
            <a:extLst>
              <a:ext uri="{FF2B5EF4-FFF2-40B4-BE49-F238E27FC236}">
                <a16:creationId xmlns:a16="http://schemas.microsoft.com/office/drawing/2014/main" id="{5174BA08-9801-4A1D-B5CE-0A26DF2B8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0"/>
            <a:ext cx="71424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726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355105" y="337751"/>
            <a:ext cx="11656382" cy="696098"/>
          </a:xfrm>
        </p:spPr>
        <p:txBody>
          <a:bodyPr>
            <a:normAutofit/>
          </a:bodyPr>
          <a:lstStyle/>
          <a:p>
            <a:r>
              <a:rPr lang="tr" sz="3600" dirty="0"/>
              <a:t>Adli Bilişim Açısından Ram Belleklerde Neleri Elde Edebiliriz ?</a:t>
            </a:r>
            <a:endParaRPr lang="tr-TR" sz="3600"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568171" y="1189608"/>
            <a:ext cx="11292396" cy="4982592"/>
          </a:xfrm>
        </p:spPr>
        <p:txBody>
          <a:bodyPr>
            <a:normAutofit fontScale="85000" lnSpcReduction="20000"/>
          </a:bodyPr>
          <a:lstStyle/>
          <a:p>
            <a:pPr fontAlgn="base"/>
            <a:r>
              <a:rPr lang="en-US" dirty="0">
                <a:highlight>
                  <a:srgbClr val="FFFFFF"/>
                </a:highlight>
              </a:rPr>
              <a:t>Arka planda çalışan prossesler(süreçler) ve hizmetlere ait veriler</a:t>
            </a:r>
          </a:p>
          <a:p>
            <a:pPr fontAlgn="base"/>
            <a:r>
              <a:rPr lang="en-US" dirty="0">
                <a:highlight>
                  <a:srgbClr val="FFFFFF"/>
                </a:highlight>
              </a:rPr>
              <a:t>Şifrelenmemiş ham veriler</a:t>
            </a:r>
          </a:p>
          <a:p>
            <a:pPr fontAlgn="base"/>
            <a:r>
              <a:rPr lang="en-US" dirty="0">
                <a:highlight>
                  <a:srgbClr val="FFFFFF"/>
                </a:highlight>
              </a:rPr>
              <a:t>Sistem bilgileri (Örn:En son kapanma vaktinden bu yana geçen zaman)</a:t>
            </a:r>
          </a:p>
          <a:p>
            <a:pPr fontAlgn="base"/>
            <a:r>
              <a:rPr lang="en-US" dirty="0">
                <a:highlight>
                  <a:srgbClr val="FFFFFF"/>
                </a:highlight>
              </a:rPr>
              <a:t>Sistemde oturum açan kullanıcılara ait bilgiler</a:t>
            </a:r>
          </a:p>
          <a:p>
            <a:pPr fontAlgn="base"/>
            <a:r>
              <a:rPr lang="en-US" dirty="0">
                <a:highlight>
                  <a:srgbClr val="FFFFFF"/>
                </a:highlight>
              </a:rPr>
              <a:t>Bilgisayar üzerinde bulunan yerel hesaplar ve hash bilgileri</a:t>
            </a:r>
          </a:p>
          <a:p>
            <a:pPr fontAlgn="base"/>
            <a:r>
              <a:rPr lang="en-US" dirty="0">
                <a:highlight>
                  <a:srgbClr val="FFFFFF"/>
                </a:highlight>
              </a:rPr>
              <a:t>Kayıt defteri(Regedit) bilgileri</a:t>
            </a:r>
          </a:p>
          <a:p>
            <a:pPr fontAlgn="base"/>
            <a:r>
              <a:rPr lang="en-US" dirty="0">
                <a:highlight>
                  <a:srgbClr val="FFFFFF"/>
                </a:highlight>
              </a:rPr>
              <a:t>Açık Ağ Bağlantıları</a:t>
            </a:r>
          </a:p>
          <a:p>
            <a:pPr fontAlgn="base"/>
            <a:r>
              <a:rPr lang="en-US" dirty="0">
                <a:highlight>
                  <a:srgbClr val="FFFFFF"/>
                </a:highlight>
              </a:rPr>
              <a:t>ARP Önbellek Tablosu</a:t>
            </a:r>
          </a:p>
          <a:p>
            <a:pPr fontAlgn="base"/>
            <a:r>
              <a:rPr lang="en-US" dirty="0">
                <a:highlight>
                  <a:srgbClr val="FFFFFF"/>
                </a:highlight>
              </a:rPr>
              <a:t>Sohbet kayıtları, sosyal medya kalıntıları</a:t>
            </a:r>
          </a:p>
          <a:p>
            <a:pPr fontAlgn="base"/>
            <a:r>
              <a:rPr lang="en-US" dirty="0">
                <a:highlight>
                  <a:srgbClr val="FFFFFF"/>
                </a:highlight>
              </a:rPr>
              <a:t>Girilen Web Sitelerinin Kullanıcı Adı ve Parolaları(sosyal medya,mail,vb.)</a:t>
            </a:r>
          </a:p>
          <a:p>
            <a:pPr fontAlgn="base"/>
            <a:r>
              <a:rPr lang="en-US" dirty="0">
                <a:highlight>
                  <a:srgbClr val="FFFFFF"/>
                </a:highlight>
              </a:rPr>
              <a:t>Tarayıcı yazılımlara ait izler ve kayıt bilgileri, ziyaret edilen adres bilgileri</a:t>
            </a:r>
          </a:p>
          <a:p>
            <a:pPr fontAlgn="base"/>
            <a:r>
              <a:rPr lang="en-US" dirty="0">
                <a:highlight>
                  <a:srgbClr val="FFFFFF"/>
                </a:highlight>
              </a:rPr>
              <a:t>Web e-posta üzerinden yapılan en son işlemler</a:t>
            </a:r>
          </a:p>
          <a:p>
            <a:pPr fontAlgn="base"/>
            <a:r>
              <a:rPr lang="en-US" dirty="0">
                <a:highlight>
                  <a:srgbClr val="FFFFFF"/>
                </a:highlight>
              </a:rPr>
              <a:t>Bulut sistemlerine ait teknik bilgi ve veriler</a:t>
            </a:r>
          </a:p>
          <a:p>
            <a:pPr fontAlgn="base"/>
            <a:r>
              <a:rPr lang="en-US" dirty="0">
                <a:highlight>
                  <a:srgbClr val="FFFFFF"/>
                </a:highlight>
              </a:rPr>
              <a:t>En son açılan fotoğraflar,</a:t>
            </a:r>
          </a:p>
          <a:p>
            <a:pPr fontAlgn="base"/>
            <a:r>
              <a:rPr lang="en-US" dirty="0">
                <a:highlight>
                  <a:srgbClr val="FFFFFF"/>
                </a:highlight>
              </a:rPr>
              <a:t>Varsa sistemde çalışan malware yazılımlar</a:t>
            </a:r>
          </a:p>
          <a:p>
            <a:endParaRPr lang="tr-TR" dirty="0"/>
          </a:p>
        </p:txBody>
      </p:sp>
    </p:spTree>
    <p:extLst>
      <p:ext uri="{BB962C8B-B14F-4D97-AF65-F5344CB8AC3E}">
        <p14:creationId xmlns:p14="http://schemas.microsoft.com/office/powerpoint/2010/main" val="2457030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612648" y="345440"/>
            <a:ext cx="2872232" cy="844296"/>
          </a:xfrm>
        </p:spPr>
        <p:txBody>
          <a:bodyPr/>
          <a:lstStyle/>
          <a:p>
            <a:r>
              <a:rPr lang="en-US" dirty="0"/>
              <a:t>consoles</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97688" y="1403604"/>
            <a:ext cx="4761992" cy="4050792"/>
          </a:xfrm>
        </p:spPr>
        <p:txBody>
          <a:bodyPr>
            <a:normAutofit/>
          </a:bodyPr>
          <a:lstStyle/>
          <a:p>
            <a:r>
              <a:rPr lang="en-US" sz="2400" dirty="0"/>
              <a:t>CMD ekranında hangi komutların kullanıldığını daha detaylı görüntülemek için </a:t>
            </a:r>
            <a:r>
              <a:rPr lang="en-US" sz="2400" b="1" dirty="0"/>
              <a:t>consoles</a:t>
            </a:r>
            <a:r>
              <a:rPr lang="en-US" sz="2400" dirty="0"/>
              <a:t> komutu kullanılır.</a:t>
            </a:r>
          </a:p>
        </p:txBody>
      </p:sp>
      <p:pic>
        <p:nvPicPr>
          <p:cNvPr id="18434" name="Picture 2">
            <a:extLst>
              <a:ext uri="{FF2B5EF4-FFF2-40B4-BE49-F238E27FC236}">
                <a16:creationId xmlns:a16="http://schemas.microsoft.com/office/drawing/2014/main" id="{DE016F8B-C0EB-455F-801B-6D2601C8A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560" y="0"/>
            <a:ext cx="696544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735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2074334" y="2048256"/>
            <a:ext cx="9281160" cy="1528064"/>
          </a:xfrm>
        </p:spPr>
        <p:txBody>
          <a:bodyPr>
            <a:normAutofit/>
          </a:bodyPr>
          <a:lstStyle/>
          <a:p>
            <a:r>
              <a:rPr lang="en-US" dirty="0"/>
              <a:t>GUI Anal</a:t>
            </a:r>
            <a:r>
              <a:rPr lang="tr-TR" dirty="0"/>
              <a:t>izi </a:t>
            </a:r>
            <a:r>
              <a:rPr lang="en-US" dirty="0"/>
              <a:t>Komutları</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type="body" idx="1"/>
          </p:nvPr>
        </p:nvSpPr>
        <p:spPr>
          <a:xfrm>
            <a:off x="2286000" y="3429000"/>
            <a:ext cx="10893214" cy="2753360"/>
          </a:xfrm>
        </p:spPr>
        <p:txBody>
          <a:bodyPr>
            <a:noAutofit/>
          </a:bodyPr>
          <a:lstStyle/>
          <a:p>
            <a:pPr marL="342900" indent="-342900" fontAlgn="base">
              <a:buFont typeface="Arial" panose="020B0604020202020204" pitchFamily="34" charset="0"/>
              <a:buChar char="•"/>
            </a:pPr>
            <a:r>
              <a:rPr lang="en-US" sz="2400" dirty="0"/>
              <a:t>Windows</a:t>
            </a:r>
            <a:endParaRPr lang="tr-TR" sz="2400" dirty="0"/>
          </a:p>
          <a:p>
            <a:pPr marL="342900" indent="-342900" fontAlgn="base">
              <a:buFont typeface="Arial" panose="020B0604020202020204" pitchFamily="34" charset="0"/>
              <a:buChar char="•"/>
            </a:pPr>
            <a:r>
              <a:rPr lang="en-US" sz="2400" dirty="0"/>
              <a:t>Wintree</a:t>
            </a:r>
            <a:endParaRPr lang="tr-TR" sz="2400" dirty="0"/>
          </a:p>
          <a:p>
            <a:pPr marL="342900" indent="-342900" fontAlgn="base">
              <a:buFont typeface="Arial" panose="020B0604020202020204" pitchFamily="34" charset="0"/>
              <a:buChar char="•"/>
            </a:pPr>
            <a:r>
              <a:rPr lang="en-US" sz="2400" dirty="0"/>
              <a:t>Privs</a:t>
            </a:r>
            <a:endParaRPr lang="tr-TR" sz="2400" dirty="0"/>
          </a:p>
          <a:p>
            <a:pPr marL="342900" indent="-342900" fontAlgn="base">
              <a:buFont typeface="Arial" panose="020B0604020202020204" pitchFamily="34" charset="0"/>
              <a:buChar char="•"/>
            </a:pPr>
            <a:r>
              <a:rPr lang="en-US" sz="2400" dirty="0"/>
              <a:t>Svcscan</a:t>
            </a:r>
            <a:endParaRPr lang="tr-TR" sz="2400" dirty="0"/>
          </a:p>
          <a:p>
            <a:pPr marL="342900" indent="-342900" fontAlgn="base">
              <a:buFont typeface="Arial" panose="020B0604020202020204" pitchFamily="34" charset="0"/>
              <a:buChar char="•"/>
            </a:pPr>
            <a:r>
              <a:rPr lang="en-US" sz="2400" dirty="0"/>
              <a:t>Deskscan</a:t>
            </a:r>
            <a:endParaRPr lang="tr-TR" sz="2400" dirty="0"/>
          </a:p>
          <a:p>
            <a:pPr marL="342900" indent="-342900" fontAlgn="base">
              <a:buFont typeface="Arial" panose="020B0604020202020204" pitchFamily="34" charset="0"/>
              <a:buChar char="•"/>
            </a:pPr>
            <a:r>
              <a:rPr lang="en-US" sz="2400" dirty="0"/>
              <a:t>clipboard</a:t>
            </a:r>
          </a:p>
          <a:p>
            <a:endParaRPr lang="en-US" sz="2400" dirty="0"/>
          </a:p>
        </p:txBody>
      </p:sp>
    </p:spTree>
    <p:extLst>
      <p:ext uri="{BB962C8B-B14F-4D97-AF65-F5344CB8AC3E}">
        <p14:creationId xmlns:p14="http://schemas.microsoft.com/office/powerpoint/2010/main" val="79104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705117" y="572008"/>
            <a:ext cx="2414004" cy="762000"/>
          </a:xfrm>
        </p:spPr>
        <p:txBody>
          <a:bodyPr>
            <a:normAutofit fontScale="90000"/>
          </a:bodyPr>
          <a:lstStyle/>
          <a:p>
            <a:r>
              <a:rPr lang="en-US" dirty="0"/>
              <a:t>windows</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64160" y="1605280"/>
            <a:ext cx="5364480" cy="3977640"/>
          </a:xfrm>
        </p:spPr>
        <p:txBody>
          <a:bodyPr>
            <a:normAutofit/>
          </a:bodyPr>
          <a:lstStyle/>
          <a:p>
            <a:r>
              <a:rPr lang="en-US" sz="2400" dirty="0"/>
              <a:t>Masaüstü pencerelerini ayrıntılı şekilde yazdırır</a:t>
            </a:r>
            <a:r>
              <a:rPr lang="tr-TR" sz="2400" dirty="0"/>
              <a:t>.</a:t>
            </a:r>
            <a:br>
              <a:rPr lang="en-US" sz="2400" dirty="0"/>
            </a:br>
            <a:endParaRPr lang="tr-TR" sz="2400" dirty="0"/>
          </a:p>
        </p:txBody>
      </p:sp>
      <p:pic>
        <p:nvPicPr>
          <p:cNvPr id="19458" name="Picture 2">
            <a:extLst>
              <a:ext uri="{FF2B5EF4-FFF2-40B4-BE49-F238E27FC236}">
                <a16:creationId xmlns:a16="http://schemas.microsoft.com/office/drawing/2014/main" id="{3CF2F7DF-7B01-47A0-85DD-CDB558207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640" y="1"/>
            <a:ext cx="656336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492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409448" y="386080"/>
            <a:ext cx="2699512" cy="883920"/>
          </a:xfrm>
        </p:spPr>
        <p:txBody>
          <a:bodyPr>
            <a:normAutofit/>
          </a:bodyPr>
          <a:lstStyle/>
          <a:p>
            <a:r>
              <a:rPr lang="en-US" dirty="0"/>
              <a:t>w</a:t>
            </a:r>
            <a:r>
              <a:rPr lang="tr-TR" dirty="0"/>
              <a:t>ı</a:t>
            </a:r>
            <a:r>
              <a:rPr lang="en-US" dirty="0"/>
              <a:t>ntree</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62560" y="1270000"/>
            <a:ext cx="5029200" cy="4881880"/>
          </a:xfrm>
        </p:spPr>
        <p:txBody>
          <a:bodyPr>
            <a:normAutofit/>
          </a:bodyPr>
          <a:lstStyle/>
          <a:p>
            <a:r>
              <a:rPr lang="en-US" sz="2400" dirty="0"/>
              <a:t>Wintree eklentisi, windows eklentisinden daha fazla ayrıntılı. Masaüstündeki pencereler arasındaki parent/ child ilişkisini gösterir.</a:t>
            </a:r>
            <a:br>
              <a:rPr lang="en-US" sz="2400" dirty="0"/>
            </a:br>
            <a:endParaRPr lang="tr-TR" sz="2400" dirty="0"/>
          </a:p>
        </p:txBody>
      </p:sp>
      <p:pic>
        <p:nvPicPr>
          <p:cNvPr id="20482" name="Picture 2">
            <a:extLst>
              <a:ext uri="{FF2B5EF4-FFF2-40B4-BE49-F238E27FC236}">
                <a16:creationId xmlns:a16="http://schemas.microsoft.com/office/drawing/2014/main" id="{DBC84F40-D371-44D0-AB01-CF73ED9DA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5440" y="0"/>
            <a:ext cx="676656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132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31368" y="372872"/>
            <a:ext cx="1561592" cy="937768"/>
          </a:xfrm>
        </p:spPr>
        <p:txBody>
          <a:bodyPr>
            <a:normAutofit/>
          </a:bodyPr>
          <a:lstStyle/>
          <a:p>
            <a:r>
              <a:rPr lang="en-US" dirty="0"/>
              <a:t>pr</a:t>
            </a:r>
            <a:r>
              <a:rPr lang="tr-TR" dirty="0"/>
              <a:t>ı</a:t>
            </a:r>
            <a:r>
              <a:rPr lang="en-US" dirty="0"/>
              <a:t>vs</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26568" y="1402080"/>
            <a:ext cx="4701032" cy="4511040"/>
          </a:xfrm>
        </p:spPr>
        <p:txBody>
          <a:bodyPr>
            <a:normAutofit/>
          </a:bodyPr>
          <a:lstStyle/>
          <a:p>
            <a:r>
              <a:rPr lang="en-US" sz="2400" dirty="0"/>
              <a:t>Bu komut,her işlem için mevcut veya etkin windows ayrıcalıklarını(privilege) tanımlamak için kullanılır.</a:t>
            </a:r>
          </a:p>
          <a:p>
            <a:pPr marL="0" indent="0">
              <a:buNone/>
            </a:pPr>
            <a:endParaRPr lang="tr-TR" sz="2400" dirty="0"/>
          </a:p>
        </p:txBody>
      </p:sp>
      <p:pic>
        <p:nvPicPr>
          <p:cNvPr id="21506" name="Picture 2">
            <a:extLst>
              <a:ext uri="{FF2B5EF4-FFF2-40B4-BE49-F238E27FC236}">
                <a16:creationId xmlns:a16="http://schemas.microsoft.com/office/drawing/2014/main" id="{84E60AC4-2D5C-497E-BA87-2DB016660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240" y="0"/>
            <a:ext cx="69697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455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450088" y="416560"/>
            <a:ext cx="2608072" cy="915416"/>
          </a:xfrm>
        </p:spPr>
        <p:txBody>
          <a:bodyPr/>
          <a:lstStyle/>
          <a:p>
            <a:r>
              <a:rPr lang="en-US" dirty="0"/>
              <a:t>svcscan</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94488" y="1465072"/>
            <a:ext cx="4894072" cy="3178048"/>
          </a:xfrm>
        </p:spPr>
        <p:txBody>
          <a:bodyPr>
            <a:normAutofit/>
          </a:bodyPr>
          <a:lstStyle/>
          <a:p>
            <a:r>
              <a:rPr lang="en-US" sz="2400" dirty="0"/>
              <a:t>Çalışan Windows Servislerini görmek için </a:t>
            </a:r>
            <a:r>
              <a:rPr lang="en-US" sz="2400" b="1" dirty="0"/>
              <a:t>svcscan </a:t>
            </a:r>
            <a:r>
              <a:rPr lang="en-US" sz="2400" dirty="0"/>
              <a:t>komutunu kullanıyoruz.</a:t>
            </a:r>
            <a:br>
              <a:rPr lang="en-US" sz="2400" dirty="0"/>
            </a:br>
            <a:endParaRPr lang="tr-TR" sz="2400" dirty="0"/>
          </a:p>
        </p:txBody>
      </p:sp>
      <p:pic>
        <p:nvPicPr>
          <p:cNvPr id="22532" name="Picture 4">
            <a:extLst>
              <a:ext uri="{FF2B5EF4-FFF2-40B4-BE49-F238E27FC236}">
                <a16:creationId xmlns:a16="http://schemas.microsoft.com/office/drawing/2014/main" id="{34FC89B8-93E8-41D5-9215-E8B07F6F3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0"/>
            <a:ext cx="7010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049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389128" y="304800"/>
            <a:ext cx="2435352" cy="834136"/>
          </a:xfrm>
        </p:spPr>
        <p:txBody>
          <a:bodyPr>
            <a:normAutofit fontScale="90000"/>
          </a:bodyPr>
          <a:lstStyle/>
          <a:p>
            <a:r>
              <a:rPr lang="en-US" dirty="0"/>
              <a:t>deskscan</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96088" y="1138936"/>
            <a:ext cx="5066792" cy="5099304"/>
          </a:xfrm>
        </p:spPr>
        <p:txBody>
          <a:bodyPr>
            <a:normAutofit fontScale="92500" lnSpcReduction="20000"/>
          </a:bodyPr>
          <a:lstStyle/>
          <a:p>
            <a:r>
              <a:rPr lang="en-US" sz="2200" b="1" dirty="0"/>
              <a:t>deskscan </a:t>
            </a:r>
            <a:r>
              <a:rPr lang="en-US" sz="2200" dirty="0"/>
              <a:t> kullanarak, bellek dökümlerini daha önce hiç görülmemiş şekilde analiz edebiliriz.Bu komut wndscan eklentisini alt sınıflara alır.Aşağıdaki amaçlar için kullanılabilir:</a:t>
            </a:r>
          </a:p>
          <a:p>
            <a:pPr fontAlgn="base"/>
            <a:r>
              <a:rPr lang="en-US" sz="2200" dirty="0"/>
              <a:t>Oturum açmış kullanıcılardan uygulamaları gizlemek için kullanılan sahte masaüstlerini bulma,</a:t>
            </a:r>
          </a:p>
          <a:p>
            <a:pPr fontAlgn="base"/>
            <a:r>
              <a:rPr lang="en-US" sz="2200" dirty="0"/>
              <a:t>Ransomware tarafından oluşturulan masaüstlerini algılama</a:t>
            </a:r>
          </a:p>
          <a:p>
            <a:pPr fontAlgn="base"/>
            <a:r>
              <a:rPr lang="en-US" sz="2200" dirty="0"/>
              <a:t>Konuları masaüstlerine bağlama,</a:t>
            </a:r>
          </a:p>
          <a:p>
            <a:pPr fontAlgn="base"/>
            <a:r>
              <a:rPr lang="en-US" sz="2200" dirty="0"/>
              <a:t>Bellek bozulmaları için masaüstü yığınını analiz etme,</a:t>
            </a:r>
          </a:p>
          <a:p>
            <a:pPr fontAlgn="base"/>
            <a:r>
              <a:rPr lang="en-US" sz="2200" dirty="0"/>
              <a:t>Kullanıcı nesnelerini bulmak için profil desktop yığın(heap) ayırmaları.</a:t>
            </a:r>
          </a:p>
          <a:p>
            <a:pPr marL="0" indent="0">
              <a:buNone/>
            </a:pPr>
            <a:br>
              <a:rPr lang="en-US" dirty="0"/>
            </a:br>
            <a:endParaRPr lang="tr-TR" dirty="0"/>
          </a:p>
        </p:txBody>
      </p:sp>
      <p:pic>
        <p:nvPicPr>
          <p:cNvPr id="23554" name="Picture 2">
            <a:extLst>
              <a:ext uri="{FF2B5EF4-FFF2-40B4-BE49-F238E27FC236}">
                <a16:creationId xmlns:a16="http://schemas.microsoft.com/office/drawing/2014/main" id="{4F3B773F-B2BC-46B8-B129-6690B944B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5440" y="0"/>
            <a:ext cx="678294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243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643128" y="288100"/>
            <a:ext cx="2557272" cy="561848"/>
          </a:xfrm>
        </p:spPr>
        <p:txBody>
          <a:bodyPr>
            <a:normAutofit fontScale="90000"/>
          </a:bodyPr>
          <a:lstStyle/>
          <a:p>
            <a:r>
              <a:rPr lang="en-US" dirty="0"/>
              <a:t>cl</a:t>
            </a:r>
            <a:r>
              <a:rPr lang="tr-TR" dirty="0"/>
              <a:t>ı</a:t>
            </a:r>
            <a:r>
              <a:rPr lang="en-US" dirty="0"/>
              <a:t>pboard</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21920" y="951420"/>
            <a:ext cx="11927840" cy="1974660"/>
          </a:xfrm>
        </p:spPr>
        <p:txBody>
          <a:bodyPr/>
          <a:lstStyle/>
          <a:p>
            <a:pPr fontAlgn="base"/>
            <a:r>
              <a:rPr lang="en-US" b="1" dirty="0"/>
              <a:t>clipboard</a:t>
            </a:r>
            <a:r>
              <a:rPr lang="en-US" dirty="0"/>
              <a:t> plugini kullanıcıların panolarındaki veriyi geri getirmek için kullanılır.Ayrıca kopyalama panosundaki kopyalanmış içerik bilgisini verir.  </a:t>
            </a:r>
          </a:p>
          <a:p>
            <a:pPr fontAlgn="base"/>
            <a:r>
              <a:rPr lang="en-US" dirty="0"/>
              <a:t>clipboard -v parametresi kullanılarak incelenen ram üzerinde kullanılan işletim sisteminde işletim sistemi başlatılan tarih ve zamandan ram imajı alınan tarih ve zamana kadar kopyalanan yazılar listelenmiştir. Bu örneğimizde ram imajı alınan makine de kopyalama panosunda “kopyalanan” verisi bulunmaktadır.</a:t>
            </a:r>
          </a:p>
          <a:p>
            <a:endParaRPr lang="tr-TR" dirty="0"/>
          </a:p>
        </p:txBody>
      </p:sp>
      <p:pic>
        <p:nvPicPr>
          <p:cNvPr id="24578" name="Picture 2">
            <a:extLst>
              <a:ext uri="{FF2B5EF4-FFF2-40B4-BE49-F238E27FC236}">
                <a16:creationId xmlns:a16="http://schemas.microsoft.com/office/drawing/2014/main" id="{558C636B-A2C0-4B55-B1D0-44C2F31C2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27552"/>
            <a:ext cx="12192000" cy="322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600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995680" y="272796"/>
            <a:ext cx="10058400" cy="826008"/>
          </a:xfrm>
        </p:spPr>
        <p:txBody>
          <a:bodyPr>
            <a:normAutofit fontScale="90000"/>
          </a:bodyPr>
          <a:lstStyle/>
          <a:p>
            <a:r>
              <a:rPr lang="en-US" dirty="0"/>
              <a:t>Kayıt Defteri Anal</a:t>
            </a:r>
            <a:r>
              <a:rPr lang="tr-TR" dirty="0"/>
              <a:t>izi</a:t>
            </a:r>
            <a:r>
              <a:rPr lang="en-US" dirty="0"/>
              <a:t>:Reg</a:t>
            </a:r>
            <a:r>
              <a:rPr lang="tr-TR" dirty="0"/>
              <a:t>ı</a:t>
            </a:r>
            <a:r>
              <a:rPr lang="en-US" dirty="0"/>
              <a:t>stry Kayıtları</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650240" y="1219200"/>
            <a:ext cx="11155680" cy="4953000"/>
          </a:xfrm>
        </p:spPr>
        <p:txBody>
          <a:bodyPr>
            <a:normAutofit lnSpcReduction="10000"/>
          </a:bodyPr>
          <a:lstStyle/>
          <a:p>
            <a:r>
              <a:rPr lang="en-US" sz="2400" dirty="0"/>
              <a:t>Her kullanıcı,ayar(setting),program ve Windows işletim sisteminin kendisi hakkında bilgi kayıt defterinde bulunabilir. Hatta hashed(karma) şifreler kayıt defterinde bulunabilir. Windows kayıt defteri analizinde, aşağıdaki komutları kullanacağız:</a:t>
            </a:r>
          </a:p>
          <a:p>
            <a:pPr fontAlgn="base"/>
            <a:r>
              <a:rPr lang="en-US" sz="2400" dirty="0"/>
              <a:t>hivescan</a:t>
            </a:r>
          </a:p>
          <a:p>
            <a:pPr fontAlgn="base"/>
            <a:r>
              <a:rPr lang="en-US" sz="2400" dirty="0"/>
              <a:t>hivelist</a:t>
            </a:r>
          </a:p>
          <a:p>
            <a:pPr fontAlgn="base"/>
            <a:r>
              <a:rPr lang="en-US" sz="2400" dirty="0"/>
              <a:t>printkey</a:t>
            </a:r>
          </a:p>
          <a:p>
            <a:pPr fontAlgn="base"/>
            <a:r>
              <a:rPr lang="en-US" sz="2400" dirty="0"/>
              <a:t>hivedump</a:t>
            </a:r>
          </a:p>
          <a:p>
            <a:pPr fontAlgn="base"/>
            <a:r>
              <a:rPr lang="en-US" sz="2400" dirty="0"/>
              <a:t>lsadump</a:t>
            </a:r>
          </a:p>
          <a:p>
            <a:pPr fontAlgn="base"/>
            <a:r>
              <a:rPr lang="en-US" sz="2400" dirty="0"/>
              <a:t>hashdump</a:t>
            </a:r>
          </a:p>
          <a:p>
            <a:pPr fontAlgn="base"/>
            <a:r>
              <a:rPr lang="en-US" sz="2400" dirty="0"/>
              <a:t>shutdowntime</a:t>
            </a:r>
          </a:p>
          <a:p>
            <a:pPr fontAlgn="base"/>
            <a:r>
              <a:rPr lang="en-US" sz="2400" dirty="0"/>
              <a:t>getservicesids</a:t>
            </a:r>
          </a:p>
          <a:p>
            <a:endParaRPr lang="tr-TR" sz="2400" dirty="0"/>
          </a:p>
        </p:txBody>
      </p:sp>
    </p:spTree>
    <p:extLst>
      <p:ext uri="{BB962C8B-B14F-4D97-AF65-F5344CB8AC3E}">
        <p14:creationId xmlns:p14="http://schemas.microsoft.com/office/powerpoint/2010/main" val="1957477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622808" y="288036"/>
            <a:ext cx="2567432" cy="775208"/>
          </a:xfrm>
        </p:spPr>
        <p:txBody>
          <a:bodyPr>
            <a:normAutofit fontScale="90000"/>
          </a:bodyPr>
          <a:lstStyle/>
          <a:p>
            <a:r>
              <a:rPr lang="en-US" dirty="0"/>
              <a:t>h</a:t>
            </a:r>
            <a:r>
              <a:rPr lang="tr-TR" dirty="0"/>
              <a:t>ı</a:t>
            </a:r>
            <a:r>
              <a:rPr lang="en-US" dirty="0"/>
              <a:t>vescan</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23520" y="1195324"/>
            <a:ext cx="4521200" cy="5098796"/>
          </a:xfrm>
        </p:spPr>
        <p:txBody>
          <a:bodyPr>
            <a:normAutofit/>
          </a:bodyPr>
          <a:lstStyle/>
          <a:p>
            <a:r>
              <a:rPr lang="en-US" sz="2400" dirty="0"/>
              <a:t>Bu komut, kayıt defteri ofsetlerinin fiziksel adreslerini bellekte bulmamıza yardımcı olur.    </a:t>
            </a:r>
          </a:p>
          <a:p>
            <a:pPr marL="0" indent="0">
              <a:buNone/>
            </a:pPr>
            <a:endParaRPr lang="tr-TR" sz="2400" dirty="0"/>
          </a:p>
        </p:txBody>
      </p:sp>
      <p:pic>
        <p:nvPicPr>
          <p:cNvPr id="25602" name="Picture 2">
            <a:extLst>
              <a:ext uri="{FF2B5EF4-FFF2-40B4-BE49-F238E27FC236}">
                <a16:creationId xmlns:a16="http://schemas.microsoft.com/office/drawing/2014/main" id="{FF055C99-4531-4C43-8EB9-0B9E17F9F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4968" y="0"/>
            <a:ext cx="698703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188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763480" y="484632"/>
            <a:ext cx="10364768" cy="660587"/>
          </a:xfrm>
        </p:spPr>
        <p:txBody>
          <a:bodyPr>
            <a:noAutofit/>
          </a:bodyPr>
          <a:lstStyle/>
          <a:p>
            <a:r>
              <a:rPr lang="tr-TR" sz="4400" dirty="0"/>
              <a:t>       </a:t>
            </a:r>
            <a:r>
              <a:rPr lang="en-US" sz="4400" dirty="0"/>
              <a:t>RAM İmajı Almak Neden Öneml</a:t>
            </a:r>
            <a:r>
              <a:rPr lang="tr-TR" sz="4400" dirty="0"/>
              <a:t>i</a:t>
            </a:r>
            <a:r>
              <a:rPr lang="en-US" sz="4400" dirty="0"/>
              <a:t>?</a:t>
            </a:r>
            <a:endParaRPr lang="tr-TR" sz="4400"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621437" y="1242874"/>
            <a:ext cx="10901779" cy="4929326"/>
          </a:xfrm>
        </p:spPr>
        <p:txBody>
          <a:bodyPr/>
          <a:lstStyle/>
          <a:p>
            <a:pPr fontAlgn="base"/>
            <a:r>
              <a:rPr lang="en-US" dirty="0"/>
              <a:t>Bilgisayarlar genellikle anlık olarak üzerinde çalıştıkları işlemler ve programlarla ilgili tüm bilgileri saklarlar. İşlemcinin tüm bilgileri işlemesi sabit disklerin veri yazma-okuma hızından daha yüksektir. Bu iki donanım arasında ki farkı optimize ederek en aza indirmek için RAM bellekler kullanılır. RAM bellek üzerinde ki bazı veriler incelemelere yön verebilir veya incelenen diğer hususları destekler.</a:t>
            </a:r>
          </a:p>
          <a:p>
            <a:pPr fontAlgn="base"/>
            <a:r>
              <a:rPr lang="en-US" dirty="0"/>
              <a:t>RAM imajını, Ram belleğin adli kopyasını (imaj) alan, Windows üzerinde hem 64 bit hem de 32 bit sistemlerde çalışabilen DumpIt aracı ile aldık.Bu videoda alınan bir ram imajının incelemesinin nasıl olduğunu Volatility aracını kullanarak göreceğiz. </a:t>
            </a:r>
          </a:p>
          <a:p>
            <a:pPr marL="0" indent="0">
              <a:buNone/>
            </a:pPr>
            <a:endParaRPr lang="tr-TR" dirty="0"/>
          </a:p>
        </p:txBody>
      </p:sp>
    </p:spTree>
    <p:extLst>
      <p:ext uri="{BB962C8B-B14F-4D97-AF65-F5344CB8AC3E}">
        <p14:creationId xmlns:p14="http://schemas.microsoft.com/office/powerpoint/2010/main" val="608562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470408" y="258572"/>
            <a:ext cx="2293112" cy="663448"/>
          </a:xfrm>
        </p:spPr>
        <p:txBody>
          <a:bodyPr>
            <a:normAutofit fontScale="90000"/>
          </a:bodyPr>
          <a:lstStyle/>
          <a:p>
            <a:r>
              <a:rPr lang="en-US" dirty="0"/>
              <a:t>h</a:t>
            </a:r>
            <a:r>
              <a:rPr lang="tr-TR" dirty="0"/>
              <a:t>ı</a:t>
            </a:r>
            <a:r>
              <a:rPr lang="en-US" dirty="0"/>
              <a:t>vel</a:t>
            </a:r>
            <a:r>
              <a:rPr lang="tr-TR" dirty="0"/>
              <a:t>ı</a:t>
            </a:r>
            <a:r>
              <a:rPr lang="en-US" dirty="0"/>
              <a:t>st</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42240" y="1036828"/>
            <a:ext cx="11907520" cy="1747012"/>
          </a:xfrm>
        </p:spPr>
        <p:txBody>
          <a:bodyPr>
            <a:normAutofit/>
          </a:bodyPr>
          <a:lstStyle/>
          <a:p>
            <a:r>
              <a:rPr lang="en-US" sz="2400" dirty="0"/>
              <a:t>Bellekte kayıt defterinin sanal adreslerini ve karşılık gelen disk üzerindeki tam yolları bulmak için </a:t>
            </a:r>
            <a:r>
              <a:rPr lang="en-US" sz="2400" b="1" dirty="0"/>
              <a:t>hivelist </a:t>
            </a:r>
            <a:r>
              <a:rPr lang="en-US" sz="2400" dirty="0"/>
              <a:t>komutunu kullanırız.Az önce hivescan komutu ile bulduğumuz fiziksel adresleri şimdi bu komutla listeleyip aradığımız ofseti fiziksel adresinden bulabiliriz</a:t>
            </a:r>
            <a:r>
              <a:rPr lang="tr-TR" sz="2400" dirty="0"/>
              <a:t>.</a:t>
            </a:r>
            <a:r>
              <a:rPr lang="en-US" sz="2400" dirty="0"/>
              <a:t>                         </a:t>
            </a:r>
            <a:br>
              <a:rPr lang="en-US" sz="2400" dirty="0"/>
            </a:br>
            <a:endParaRPr lang="tr-TR" sz="2400" dirty="0"/>
          </a:p>
        </p:txBody>
      </p:sp>
      <p:pic>
        <p:nvPicPr>
          <p:cNvPr id="26626" name="Picture 2">
            <a:extLst>
              <a:ext uri="{FF2B5EF4-FFF2-40B4-BE49-F238E27FC236}">
                <a16:creationId xmlns:a16="http://schemas.microsoft.com/office/drawing/2014/main" id="{7736116F-7404-41E2-B118-0EAF6F362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98648"/>
            <a:ext cx="12192000" cy="3289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120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00888" y="284480"/>
            <a:ext cx="2608072" cy="944880"/>
          </a:xfrm>
        </p:spPr>
        <p:txBody>
          <a:bodyPr/>
          <a:lstStyle/>
          <a:p>
            <a:r>
              <a:rPr lang="en-US" dirty="0"/>
              <a:t>printkey</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21920" y="1403604"/>
            <a:ext cx="5313680" cy="4050792"/>
          </a:xfrm>
        </p:spPr>
        <p:txBody>
          <a:bodyPr/>
          <a:lstStyle/>
          <a:p>
            <a:r>
              <a:rPr lang="en-US" dirty="0"/>
              <a:t>Belirtilen kayıt defteri anahtarında bulunan alt anahtarları(subkeys), değerleri(values), verileri ve veri türlerini görüntülemek için printkey komutu kullanılır. Varsayılan olarak, printkey tüm kovanları(hives) arar ve istenen anahtar için anahtar bilgilerini (bulunursa) yazdırır. Bu nedenle, anahtar birden fazla kovanda bulunuyorsa, anahtar için bilgi içeren her kovan için yazdırılır.</a:t>
            </a:r>
          </a:p>
          <a:p>
            <a:pPr marL="0" indent="0">
              <a:buNone/>
            </a:pPr>
            <a:endParaRPr lang="tr-TR" dirty="0"/>
          </a:p>
        </p:txBody>
      </p:sp>
      <p:pic>
        <p:nvPicPr>
          <p:cNvPr id="27652" name="Picture 4">
            <a:extLst>
              <a:ext uri="{FF2B5EF4-FFF2-40B4-BE49-F238E27FC236}">
                <a16:creationId xmlns:a16="http://schemas.microsoft.com/office/drawing/2014/main" id="{481F383E-6C75-42AE-96CF-878F773D8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8320" y="0"/>
            <a:ext cx="658368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766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1069848" y="484632"/>
            <a:ext cx="2872232" cy="958088"/>
          </a:xfrm>
        </p:spPr>
        <p:txBody>
          <a:bodyPr>
            <a:normAutofit/>
          </a:bodyPr>
          <a:lstStyle/>
          <a:p>
            <a:r>
              <a:rPr lang="en-US" dirty="0"/>
              <a:t>h</a:t>
            </a:r>
            <a:r>
              <a:rPr lang="tr-TR" dirty="0"/>
              <a:t>ı</a:t>
            </a:r>
            <a:r>
              <a:rPr lang="en-US" dirty="0"/>
              <a:t>vedump</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16408" y="1403604"/>
            <a:ext cx="4863592" cy="4050792"/>
          </a:xfrm>
        </p:spPr>
        <p:txBody>
          <a:bodyPr>
            <a:normAutofit/>
          </a:bodyPr>
          <a:lstStyle/>
          <a:p>
            <a:r>
              <a:rPr lang="en-US" sz="2200" dirty="0"/>
              <a:t>Bir (hive’daki) kovandaki tüm alt anahtarları özyinelemeli olarak listelemek ve en son yazılma tarihini görüntülemek için kullanılır.</a:t>
            </a:r>
          </a:p>
          <a:p>
            <a:r>
              <a:rPr lang="en-US" sz="2200" dirty="0"/>
              <a:t>Bazı alt anahtarların varlığının delil niteliğinde olabileceğinden ve son yazılı anahtarın bir anahtarın yakın zamanda güncellendiğini gösterebileceğinden dijital adli analiz için faydalıdır.</a:t>
            </a:r>
          </a:p>
        </p:txBody>
      </p:sp>
      <p:pic>
        <p:nvPicPr>
          <p:cNvPr id="28674" name="Picture 2">
            <a:extLst>
              <a:ext uri="{FF2B5EF4-FFF2-40B4-BE49-F238E27FC236}">
                <a16:creationId xmlns:a16="http://schemas.microsoft.com/office/drawing/2014/main" id="{BEB254BB-4EFE-4966-A2F7-39C56580B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160" y="0"/>
            <a:ext cx="68478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380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92328" y="352552"/>
            <a:ext cx="2506472" cy="897128"/>
          </a:xfrm>
        </p:spPr>
        <p:txBody>
          <a:bodyPr/>
          <a:lstStyle/>
          <a:p>
            <a:r>
              <a:rPr lang="en-US" dirty="0"/>
              <a:t>lsadump</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14808" y="1403514"/>
            <a:ext cx="5381752" cy="4050792"/>
          </a:xfrm>
        </p:spPr>
        <p:txBody>
          <a:bodyPr/>
          <a:lstStyle/>
          <a:p>
            <a:pPr fontAlgn="base"/>
            <a:r>
              <a:rPr lang="en-US" dirty="0"/>
              <a:t>LSA sırlarının kayıt defterinden dökümü için </a:t>
            </a:r>
            <a:r>
              <a:rPr lang="en-US" b="1" dirty="0"/>
              <a:t>lsadump </a:t>
            </a:r>
            <a:r>
              <a:rPr lang="en-US" dirty="0"/>
              <a:t>komutu kullanılır. Bu, varsayılan parola(defaultPassword) (autologin etkinleştirilmiş sistemler için), RDP ortak anahtarı ve DPAPI tarafından kullanılan kimlik bilgileri gibi bilgileri gösterir.</a:t>
            </a:r>
          </a:p>
          <a:p>
            <a:pPr fontAlgn="base"/>
            <a:r>
              <a:rPr lang="en-US" dirty="0"/>
              <a:t>Kısacası Default parolaları (Autologin vs) dump eder.</a:t>
            </a:r>
          </a:p>
        </p:txBody>
      </p:sp>
      <p:pic>
        <p:nvPicPr>
          <p:cNvPr id="29698" name="Picture 2">
            <a:extLst>
              <a:ext uri="{FF2B5EF4-FFF2-40B4-BE49-F238E27FC236}">
                <a16:creationId xmlns:a16="http://schemas.microsoft.com/office/drawing/2014/main" id="{0052A97A-02E4-483F-8209-139D8AD1A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920" y="-179"/>
            <a:ext cx="6482081" cy="685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254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744728" y="248793"/>
            <a:ext cx="3359912" cy="768604"/>
          </a:xfrm>
        </p:spPr>
        <p:txBody>
          <a:bodyPr>
            <a:normAutofit fontScale="90000"/>
          </a:bodyPr>
          <a:lstStyle/>
          <a:p>
            <a:r>
              <a:rPr lang="en-US" dirty="0"/>
              <a:t>hashdump</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62560" y="1142363"/>
            <a:ext cx="11582400" cy="2323466"/>
          </a:xfrm>
        </p:spPr>
        <p:txBody>
          <a:bodyPr>
            <a:normAutofit/>
          </a:bodyPr>
          <a:lstStyle/>
          <a:p>
            <a:r>
              <a:rPr lang="en-US" dirty="0"/>
              <a:t>İşletim sistemi üzerindeki kullanıcılar ve bu kullanıcıların hash değerlerini görebiliriz.Bu komut ile Windows sistemdeki kullanıcıları ve şifrelerini tespit etmeniz mümkün. Hash algoritması rainbow tablolar kullanılarak brute force yöntemi ile kırılabilir. Bu işlemi yapan bazı programlar vardır hatta alınan ram imajı içerisinde şifre taraması yapan uygulamalar da bulunmaktadır. Örneğin Passware Password Recovery Kit Forensic yazılımı da bunlardan biridir,yani istersek bu hashleri çözebiliriz.</a:t>
            </a:r>
          </a:p>
        </p:txBody>
      </p:sp>
      <p:pic>
        <p:nvPicPr>
          <p:cNvPr id="30722" name="Picture 2">
            <a:extLst>
              <a:ext uri="{FF2B5EF4-FFF2-40B4-BE49-F238E27FC236}">
                <a16:creationId xmlns:a16="http://schemas.microsoft.com/office/drawing/2014/main" id="{58580766-A5C3-4D21-8C16-4F7EF8EA1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7" y="3718560"/>
            <a:ext cx="12210094" cy="250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061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21208" y="195262"/>
            <a:ext cx="4812792" cy="886968"/>
          </a:xfrm>
        </p:spPr>
        <p:txBody>
          <a:bodyPr>
            <a:normAutofit/>
          </a:bodyPr>
          <a:lstStyle/>
          <a:p>
            <a:r>
              <a:rPr lang="en-US" dirty="0"/>
              <a:t>Uygulama:</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36728" y="985520"/>
            <a:ext cx="11762232" cy="1473200"/>
          </a:xfrm>
        </p:spPr>
        <p:txBody>
          <a:bodyPr>
            <a:normAutofit/>
          </a:bodyPr>
          <a:lstStyle/>
          <a:p>
            <a:r>
              <a:rPr lang="en-US" b="1" dirty="0"/>
              <a:t>Uygulama olarak  Windows makinenin kullanıcı parolasını dump edip kırmaya çalışacağız.</a:t>
            </a:r>
            <a:endParaRPr lang="en-US" dirty="0"/>
          </a:p>
          <a:p>
            <a:r>
              <a:rPr lang="en-US" dirty="0"/>
              <a:t>volatility -f ramImage.raw --profile=Win7SP1x64  hashdump </a:t>
            </a:r>
            <a:br>
              <a:rPr lang="en-US" dirty="0"/>
            </a:br>
            <a:endParaRPr lang="tr-TR" dirty="0"/>
          </a:p>
        </p:txBody>
      </p:sp>
      <p:pic>
        <p:nvPicPr>
          <p:cNvPr id="31746" name="Picture 2">
            <a:extLst>
              <a:ext uri="{FF2B5EF4-FFF2-40B4-BE49-F238E27FC236}">
                <a16:creationId xmlns:a16="http://schemas.microsoft.com/office/drawing/2014/main" id="{5BC31493-B0D9-48AD-B42C-BE8A512D7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28" y="2321116"/>
            <a:ext cx="8155433" cy="1248792"/>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81A292C5-DE20-4FEF-99B0-57C02BDEC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023" y="3616326"/>
            <a:ext cx="7835378" cy="304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267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341884" y="386080"/>
            <a:ext cx="11508232" cy="1249680"/>
          </a:xfrm>
        </p:spPr>
        <p:txBody>
          <a:bodyPr>
            <a:normAutofit fontScale="92500"/>
          </a:bodyPr>
          <a:lstStyle/>
          <a:p>
            <a:r>
              <a:rPr lang="en-US" sz="2400" b="1" dirty="0"/>
              <a:t>Burada -s parametresi \SystemRoot\System32\Config\SAM kısmını, -y parametresi de \REGISTRY\MACHINE\SYSTEM kısmını alıyor . Hash değerlerini aldıktan sonra OPHCRACK aracını kullanarak parolayı buluyoruz.</a:t>
            </a:r>
            <a:endParaRPr lang="en-US" sz="2400" dirty="0"/>
          </a:p>
          <a:p>
            <a:endParaRPr lang="tr-TR" sz="2400" dirty="0"/>
          </a:p>
        </p:txBody>
      </p:sp>
      <p:pic>
        <p:nvPicPr>
          <p:cNvPr id="32770" name="Picture 2">
            <a:extLst>
              <a:ext uri="{FF2B5EF4-FFF2-40B4-BE49-F238E27FC236}">
                <a16:creationId xmlns:a16="http://schemas.microsoft.com/office/drawing/2014/main" id="{05936560-9CD8-4DEC-A019-DF4248580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155" y="1503680"/>
            <a:ext cx="6491690" cy="511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535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439928" y="453644"/>
            <a:ext cx="3939032" cy="958088"/>
          </a:xfrm>
        </p:spPr>
        <p:txBody>
          <a:bodyPr/>
          <a:lstStyle/>
          <a:p>
            <a:r>
              <a:rPr lang="en-US" dirty="0"/>
              <a:t>shutdowntime</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75768" y="1812720"/>
            <a:ext cx="11579352" cy="822364"/>
          </a:xfrm>
        </p:spPr>
        <p:txBody>
          <a:bodyPr>
            <a:noAutofit/>
          </a:bodyPr>
          <a:lstStyle/>
          <a:p>
            <a:r>
              <a:rPr lang="en-US" sz="2400" dirty="0"/>
              <a:t>Bu komut kayıt defterinden makinenin son kapatılma zamanını yazdırır.</a:t>
            </a:r>
          </a:p>
        </p:txBody>
      </p:sp>
      <p:pic>
        <p:nvPicPr>
          <p:cNvPr id="33794" name="Picture 2">
            <a:extLst>
              <a:ext uri="{FF2B5EF4-FFF2-40B4-BE49-F238E27FC236}">
                <a16:creationId xmlns:a16="http://schemas.microsoft.com/office/drawing/2014/main" id="{95C46A7A-4B42-4159-8B32-404B5DD5C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20720"/>
            <a:ext cx="12192000" cy="295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669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338328" y="301752"/>
            <a:ext cx="4487672" cy="1069848"/>
          </a:xfrm>
        </p:spPr>
        <p:txBody>
          <a:bodyPr>
            <a:normAutofit/>
          </a:bodyPr>
          <a:lstStyle/>
          <a:p>
            <a:r>
              <a:rPr lang="en-US" dirty="0"/>
              <a:t>getserv</a:t>
            </a:r>
            <a:r>
              <a:rPr lang="tr-TR" dirty="0"/>
              <a:t>ı</a:t>
            </a:r>
            <a:r>
              <a:rPr lang="en-US" dirty="0"/>
              <a:t>ces</a:t>
            </a:r>
            <a:r>
              <a:rPr lang="tr-TR" dirty="0"/>
              <a:t>ı</a:t>
            </a:r>
            <a:r>
              <a:rPr lang="en-US" dirty="0"/>
              <a:t>ds</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77292" y="1442720"/>
            <a:ext cx="4894072" cy="4648200"/>
          </a:xfrm>
        </p:spPr>
        <p:txBody>
          <a:bodyPr>
            <a:normAutofit/>
          </a:bodyPr>
          <a:lstStyle/>
          <a:p>
            <a:r>
              <a:rPr lang="en-US" sz="2200" dirty="0"/>
              <a:t>Kayıt defterindeki Windows hizmetlerinin adlarını alır ve hesaplanan SID'yi döndürür.</a:t>
            </a:r>
          </a:p>
          <a:p>
            <a:r>
              <a:rPr lang="en-US" sz="2200" b="1" dirty="0"/>
              <a:t>“volatility vol.py -f ramImage.raw --profile=Win7SP1x64_23418 getservicesids”</a:t>
            </a:r>
            <a:br>
              <a:rPr lang="en-US" sz="2200" dirty="0"/>
            </a:br>
            <a:endParaRPr lang="tr-TR" sz="2200" dirty="0"/>
          </a:p>
        </p:txBody>
      </p:sp>
      <p:pic>
        <p:nvPicPr>
          <p:cNvPr id="34818" name="Picture 2">
            <a:extLst>
              <a:ext uri="{FF2B5EF4-FFF2-40B4-BE49-F238E27FC236}">
                <a16:creationId xmlns:a16="http://schemas.microsoft.com/office/drawing/2014/main" id="{9140258C-4609-4CA7-AF1A-C2D10FF31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728" y="0"/>
            <a:ext cx="687527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334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406400" y="484632"/>
            <a:ext cx="11612880" cy="1059688"/>
          </a:xfrm>
        </p:spPr>
        <p:txBody>
          <a:bodyPr>
            <a:normAutofit fontScale="90000"/>
          </a:bodyPr>
          <a:lstStyle/>
          <a:p>
            <a:r>
              <a:rPr lang="en-US" dirty="0"/>
              <a:t>Ağ H</a:t>
            </a:r>
            <a:r>
              <a:rPr lang="tr-TR" dirty="0"/>
              <a:t>i</a:t>
            </a:r>
            <a:r>
              <a:rPr lang="en-US" dirty="0"/>
              <a:t>zmetler</a:t>
            </a:r>
            <a:r>
              <a:rPr lang="tr-TR" dirty="0"/>
              <a:t>i</a:t>
            </a:r>
            <a:r>
              <a:rPr lang="en-US" dirty="0"/>
              <a:t>n</a:t>
            </a:r>
            <a:r>
              <a:rPr lang="tr-TR" dirty="0"/>
              <a:t>i</a:t>
            </a:r>
            <a:r>
              <a:rPr lang="en-US" dirty="0"/>
              <a:t> ve Bağlantılarını Anal</a:t>
            </a:r>
            <a:r>
              <a:rPr lang="tr-TR" dirty="0"/>
              <a:t>i</a:t>
            </a:r>
            <a:r>
              <a:rPr lang="en-US" dirty="0"/>
              <a:t>z Etme</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690880" y="1666240"/>
            <a:ext cx="10345928" cy="4627880"/>
          </a:xfrm>
        </p:spPr>
        <p:txBody>
          <a:bodyPr>
            <a:normAutofit/>
          </a:bodyPr>
          <a:lstStyle/>
          <a:p>
            <a:r>
              <a:rPr lang="en-US" sz="2200" dirty="0"/>
              <a:t>Volatility, portlar ve süreçlerle birlikte aktif, sonlandırılmış ve gizli bağlantıları tanımlamak ve analiz etmek için kullanılabilir. Tüm protokoller desteklenir ve Volatility, başlatıldıkları zamanlar da dahil olmak üzere süreçlerin kullandığı portların ayrıntılarını da ortaya çıkarır. Bu amaçlar için aşağıdaki üç komutu kullanıyoruz:</a:t>
            </a:r>
          </a:p>
          <a:p>
            <a:pPr fontAlgn="base"/>
            <a:r>
              <a:rPr lang="en-US" sz="2200" dirty="0"/>
              <a:t>connections</a:t>
            </a:r>
          </a:p>
          <a:p>
            <a:pPr fontAlgn="base"/>
            <a:r>
              <a:rPr lang="en-US" sz="2200" dirty="0"/>
              <a:t>connscan</a:t>
            </a:r>
          </a:p>
          <a:p>
            <a:pPr fontAlgn="base"/>
            <a:r>
              <a:rPr lang="en-US" sz="2200" dirty="0"/>
              <a:t>sockets</a:t>
            </a:r>
          </a:p>
          <a:p>
            <a:pPr fontAlgn="base"/>
            <a:r>
              <a:rPr lang="en-US" sz="2200" dirty="0"/>
              <a:t>netscan</a:t>
            </a:r>
          </a:p>
        </p:txBody>
      </p:sp>
    </p:spTree>
    <p:extLst>
      <p:ext uri="{BB962C8B-B14F-4D97-AF65-F5344CB8AC3E}">
        <p14:creationId xmlns:p14="http://schemas.microsoft.com/office/powerpoint/2010/main" val="2522916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77049" y="484632"/>
            <a:ext cx="11390049" cy="713853"/>
          </a:xfrm>
        </p:spPr>
        <p:txBody>
          <a:bodyPr>
            <a:noAutofit/>
          </a:bodyPr>
          <a:lstStyle/>
          <a:p>
            <a:r>
              <a:rPr lang="en-US" sz="4000" dirty="0"/>
              <a:t> Volatility - Advance Memory Forensics Framework</a:t>
            </a:r>
            <a:endParaRPr lang="tr-TR" sz="4000"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577049" y="1340528"/>
            <a:ext cx="11037902" cy="4831672"/>
          </a:xfrm>
        </p:spPr>
        <p:txBody>
          <a:bodyPr>
            <a:normAutofit lnSpcReduction="10000"/>
          </a:bodyPr>
          <a:lstStyle/>
          <a:p>
            <a:pPr fontAlgn="base"/>
            <a:r>
              <a:rPr lang="en-US" dirty="0"/>
              <a:t>Volatility Framework ilk olarak 2007 yılında Black Hat DC 'de piyasaya çıkmıştır. </a:t>
            </a:r>
          </a:p>
          <a:p>
            <a:pPr fontAlgn="base"/>
            <a:r>
              <a:rPr lang="en-US" dirty="0"/>
              <a:t>Memory analizi ve dijital adli bilişim alanında kullanılmaktadır.</a:t>
            </a:r>
          </a:p>
          <a:p>
            <a:pPr fontAlgn="base"/>
            <a:r>
              <a:rPr lang="en-US" dirty="0"/>
              <a:t>Bir çok imaj alma aracının aksine Volatility ram üzerindeki bilgilerin adli analizinde kullanılmaktadır.  </a:t>
            </a:r>
          </a:p>
          <a:p>
            <a:pPr fontAlgn="base"/>
            <a:r>
              <a:rPr lang="en-US" dirty="0"/>
              <a:t>Cross- platform çalışabilmektedir. Windows, Linux, Mac OSX ve Android telefonlara uyumludur. </a:t>
            </a:r>
            <a:endParaRPr lang="tr-TR" dirty="0"/>
          </a:p>
          <a:p>
            <a:pPr fontAlgn="base"/>
            <a:r>
              <a:rPr lang="en-US" dirty="0"/>
              <a:t>Volatility açık kaynaktır ve Python dili ile yazılmıştır.</a:t>
            </a:r>
            <a:endParaRPr lang="tr-TR" dirty="0"/>
          </a:p>
          <a:p>
            <a:pPr fontAlgn="base"/>
            <a:r>
              <a:rPr lang="en-US" dirty="0"/>
              <a:t>Canlı RAM analizi yapamaz.</a:t>
            </a:r>
          </a:p>
          <a:p>
            <a:pPr fontAlgn="base"/>
            <a:r>
              <a:rPr lang="en-US" dirty="0"/>
              <a:t>Volatility şuan için The Volatility Foundation tarafından desteklenip geliştirilmektedir.</a:t>
            </a:r>
          </a:p>
          <a:p>
            <a:pPr fontAlgn="base"/>
            <a:r>
              <a:rPr lang="en-US" dirty="0"/>
              <a:t>“</a:t>
            </a:r>
            <a:r>
              <a:rPr lang="en-US" u="sng" dirty="0">
                <a:hlinkClick r:id="rId2"/>
              </a:rPr>
              <a:t>https://www.volatilityfoundation.org</a:t>
            </a:r>
            <a:r>
              <a:rPr lang="en-US" dirty="0"/>
              <a:t>” sitesinden de ayrıntılı şekilde inceleyebiliriz.</a:t>
            </a:r>
          </a:p>
          <a:p>
            <a:pPr marL="0" indent="0">
              <a:buNone/>
            </a:pPr>
            <a:br>
              <a:rPr lang="en-US" dirty="0"/>
            </a:br>
            <a:br>
              <a:rPr lang="en-US" dirty="0"/>
            </a:br>
            <a:br>
              <a:rPr lang="en-US" dirty="0"/>
            </a:br>
            <a:endParaRPr lang="tr-TR" dirty="0"/>
          </a:p>
        </p:txBody>
      </p:sp>
    </p:spTree>
    <p:extLst>
      <p:ext uri="{BB962C8B-B14F-4D97-AF65-F5344CB8AC3E}">
        <p14:creationId xmlns:p14="http://schemas.microsoft.com/office/powerpoint/2010/main" val="2898875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1069848" y="464312"/>
            <a:ext cx="4121912" cy="836168"/>
          </a:xfrm>
        </p:spPr>
        <p:txBody>
          <a:bodyPr/>
          <a:lstStyle/>
          <a:p>
            <a:r>
              <a:rPr lang="en-US" dirty="0"/>
              <a:t>connections</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45288" y="1422400"/>
            <a:ext cx="11406632" cy="1188720"/>
          </a:xfrm>
        </p:spPr>
        <p:txBody>
          <a:bodyPr>
            <a:normAutofit/>
          </a:bodyPr>
          <a:lstStyle/>
          <a:p>
            <a:r>
              <a:rPr lang="en-US" sz="2200" dirty="0"/>
              <a:t>Bilgisayarın o anki TCP bağlantılarını görüntülemek için “vol.py -f cridex.vmem --profile=WinCPSP3x86 </a:t>
            </a:r>
            <a:r>
              <a:rPr lang="en-US" sz="2200" b="1" dirty="0"/>
              <a:t>connections” </a:t>
            </a:r>
            <a:r>
              <a:rPr lang="en-US" sz="2200" dirty="0"/>
              <a:t>komutunu kullanılır.</a:t>
            </a:r>
          </a:p>
          <a:p>
            <a:pPr marL="0" indent="0">
              <a:buNone/>
            </a:pPr>
            <a:endParaRPr lang="tr-TR" sz="2200" dirty="0"/>
          </a:p>
        </p:txBody>
      </p:sp>
      <p:pic>
        <p:nvPicPr>
          <p:cNvPr id="35842" name="Picture 2">
            <a:extLst>
              <a:ext uri="{FF2B5EF4-FFF2-40B4-BE49-F238E27FC236}">
                <a16:creationId xmlns:a16="http://schemas.microsoft.com/office/drawing/2014/main" id="{66900657-D895-4DFB-B542-89CF17830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02" y="2926080"/>
            <a:ext cx="11406631" cy="201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774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897128" y="375920"/>
            <a:ext cx="3370072" cy="987298"/>
          </a:xfrm>
        </p:spPr>
        <p:txBody>
          <a:bodyPr>
            <a:normAutofit/>
          </a:bodyPr>
          <a:lstStyle/>
          <a:p>
            <a:r>
              <a:rPr lang="en-US" dirty="0"/>
              <a:t>connscan</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216742" y="1623568"/>
            <a:ext cx="11579018" cy="1805432"/>
          </a:xfrm>
        </p:spPr>
        <p:txBody>
          <a:bodyPr/>
          <a:lstStyle/>
          <a:p>
            <a:r>
              <a:rPr lang="en-US" dirty="0"/>
              <a:t>Bilgisayarın tüm bağlantılarını görmek için </a:t>
            </a:r>
            <a:r>
              <a:rPr lang="en-US" b="1" dirty="0"/>
              <a:t>connscan </a:t>
            </a:r>
            <a:r>
              <a:rPr lang="en-US" dirty="0"/>
              <a:t>komutu kullanılır.</a:t>
            </a:r>
          </a:p>
          <a:p>
            <a:pPr fontAlgn="base"/>
            <a:r>
              <a:rPr lang="en-US" dirty="0"/>
              <a:t>Aşağıdaki çıktıda gördüğümüz gibi win7 desteklemedi.Biz de farklı bir image alıp tekrar deniyoruz.</a:t>
            </a:r>
          </a:p>
          <a:p>
            <a:endParaRPr lang="tr-TR" dirty="0"/>
          </a:p>
        </p:txBody>
      </p:sp>
      <p:pic>
        <p:nvPicPr>
          <p:cNvPr id="36866" name="Picture 2">
            <a:extLst>
              <a:ext uri="{FF2B5EF4-FFF2-40B4-BE49-F238E27FC236}">
                <a16:creationId xmlns:a16="http://schemas.microsoft.com/office/drawing/2014/main" id="{497F4874-6950-415F-9CE9-FF7DEE90C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42" y="3325368"/>
            <a:ext cx="11758516" cy="199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55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21207" y="538480"/>
            <a:ext cx="11775440" cy="1300480"/>
          </a:xfrm>
        </p:spPr>
        <p:txBody>
          <a:bodyPr>
            <a:normAutofit fontScale="90000"/>
          </a:bodyPr>
          <a:lstStyle/>
          <a:p>
            <a:r>
              <a:rPr lang="en-US" sz="4800" dirty="0"/>
              <a:t>connscan’in win7 dışındaki image </a:t>
            </a:r>
            <a:r>
              <a:rPr lang="tr-TR" sz="4800" dirty="0"/>
              <a:t>i</a:t>
            </a:r>
            <a:r>
              <a:rPr lang="en-US" sz="4800" dirty="0"/>
              <a:t>le uygulanması:</a:t>
            </a:r>
            <a:endParaRPr lang="tr-TR" sz="4800" dirty="0"/>
          </a:p>
        </p:txBody>
      </p:sp>
      <p:pic>
        <p:nvPicPr>
          <p:cNvPr id="37890" name="Picture 2">
            <a:extLst>
              <a:ext uri="{FF2B5EF4-FFF2-40B4-BE49-F238E27FC236}">
                <a16:creationId xmlns:a16="http://schemas.microsoft.com/office/drawing/2014/main" id="{46243373-63B7-4E0B-9D7A-CE42C2DB3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07" y="2448561"/>
            <a:ext cx="11386313" cy="262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686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958088" y="272288"/>
            <a:ext cx="2293112" cy="863600"/>
          </a:xfrm>
        </p:spPr>
        <p:txBody>
          <a:bodyPr/>
          <a:lstStyle/>
          <a:p>
            <a:r>
              <a:rPr lang="en-US" dirty="0"/>
              <a:t>sockets</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32078" y="1135888"/>
            <a:ext cx="11897361" cy="774192"/>
          </a:xfrm>
        </p:spPr>
        <p:txBody>
          <a:bodyPr>
            <a:normAutofit/>
          </a:bodyPr>
          <a:lstStyle/>
          <a:p>
            <a:r>
              <a:rPr lang="en-US" sz="2200" dirty="0"/>
              <a:t>Bu komut, bellek dökümü sırasında, dinleme soketi bağlantılarını bulmamıza yardımcı olur. Bunlar TCP  ve UDP  bağlantılarını içerir.  </a:t>
            </a:r>
          </a:p>
        </p:txBody>
      </p:sp>
      <p:pic>
        <p:nvPicPr>
          <p:cNvPr id="38914" name="Picture 2">
            <a:extLst>
              <a:ext uri="{FF2B5EF4-FFF2-40B4-BE49-F238E27FC236}">
                <a16:creationId xmlns:a16="http://schemas.microsoft.com/office/drawing/2014/main" id="{984BBA96-D959-4556-8DE1-9CD094D57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30" y="1999488"/>
            <a:ext cx="10949930" cy="458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69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724408" y="342392"/>
            <a:ext cx="2252472" cy="950976"/>
          </a:xfrm>
        </p:spPr>
        <p:txBody>
          <a:bodyPr/>
          <a:lstStyle/>
          <a:p>
            <a:r>
              <a:rPr lang="tr-TR" dirty="0"/>
              <a:t>netscan</a:t>
            </a:r>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04648" y="1293368"/>
            <a:ext cx="5188712" cy="4682236"/>
          </a:xfrm>
        </p:spPr>
        <p:txBody>
          <a:bodyPr>
            <a:normAutofit/>
          </a:bodyPr>
          <a:lstStyle/>
          <a:p>
            <a:r>
              <a:rPr lang="en-US" sz="2200" dirty="0"/>
              <a:t>Ağ Bağlantısı, TCP-UDP Durum ve Port Bilgilerini elde etmek için kullanırız.Netscan taraması, TCP bitiş noktalarını, TCP dinleyicilerini, UDP uç noktalarını ve UDP dinleyicilerini bulur. IPv4 ve IPv6 arasında ayrım yapar, yerel ve uzak IP’yi (varsa), yerel ve uzaktaki bağlantı noktasını (varsa), soketin bağlı olduğu veya bağlantı kurulduğu zamanı ve geçerli durumunu (TCP bağlantıları için) gösterir.</a:t>
            </a:r>
          </a:p>
        </p:txBody>
      </p:sp>
      <p:pic>
        <p:nvPicPr>
          <p:cNvPr id="39938" name="Picture 2">
            <a:extLst>
              <a:ext uri="{FF2B5EF4-FFF2-40B4-BE49-F238E27FC236}">
                <a16:creationId xmlns:a16="http://schemas.microsoft.com/office/drawing/2014/main" id="{D6A52D6A-DF37-4C77-BDBD-BA0F4D92C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680" y="0"/>
            <a:ext cx="66243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303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487680" y="1595120"/>
            <a:ext cx="11602720" cy="2722880"/>
          </a:xfrm>
        </p:spPr>
        <p:txBody>
          <a:bodyPr>
            <a:normAutofit/>
          </a:bodyPr>
          <a:lstStyle/>
          <a:p>
            <a:r>
              <a:rPr lang="tr-TR" sz="4400" dirty="0"/>
              <a:t>        </a:t>
            </a:r>
            <a:r>
              <a:rPr lang="en-US" sz="4400" dirty="0"/>
              <a:t>Memory(Bellek) ve Kernel(Çekirdek) Nesneleri</a:t>
            </a:r>
            <a:endParaRPr lang="tr-TR" sz="4400" dirty="0"/>
          </a:p>
        </p:txBody>
      </p:sp>
      <p:sp>
        <p:nvSpPr>
          <p:cNvPr id="6" name="Metin Yer Tutucusu 5">
            <a:extLst>
              <a:ext uri="{FF2B5EF4-FFF2-40B4-BE49-F238E27FC236}">
                <a16:creationId xmlns:a16="http://schemas.microsoft.com/office/drawing/2014/main" id="{804193AB-2725-42EE-8F32-7F1CB0E1C221}"/>
              </a:ext>
            </a:extLst>
          </p:cNvPr>
          <p:cNvSpPr>
            <a:spLocks noGrp="1"/>
          </p:cNvSpPr>
          <p:nvPr>
            <p:ph type="body" idx="1"/>
          </p:nvPr>
        </p:nvSpPr>
        <p:spPr>
          <a:xfrm>
            <a:off x="2570480" y="3429000"/>
            <a:ext cx="8676640" cy="2625344"/>
          </a:xfrm>
        </p:spPr>
        <p:txBody>
          <a:bodyPr>
            <a:noAutofit/>
          </a:bodyPr>
          <a:lstStyle/>
          <a:p>
            <a:pPr marL="342900" indent="-342900" fontAlgn="base">
              <a:buFont typeface="Courier New" panose="02070309020205020404" pitchFamily="49" charset="0"/>
              <a:buChar char="o"/>
            </a:pPr>
            <a:r>
              <a:rPr lang="en-US" sz="2400" dirty="0"/>
              <a:t>Memdump</a:t>
            </a:r>
            <a:endParaRPr lang="tr-TR" sz="2400" dirty="0"/>
          </a:p>
          <a:p>
            <a:pPr marL="342900" indent="-342900" fontAlgn="base">
              <a:buFont typeface="Courier New" panose="02070309020205020404" pitchFamily="49" charset="0"/>
              <a:buChar char="o"/>
            </a:pPr>
            <a:r>
              <a:rPr lang="en-US" sz="2400" dirty="0"/>
              <a:t>procdump</a:t>
            </a:r>
            <a:r>
              <a:rPr lang="tr-TR" sz="2400" dirty="0"/>
              <a:t>,</a:t>
            </a:r>
          </a:p>
          <a:p>
            <a:pPr marL="342900" indent="-342900" fontAlgn="base">
              <a:buFont typeface="Courier New" panose="02070309020205020404" pitchFamily="49" charset="0"/>
              <a:buChar char="o"/>
            </a:pPr>
            <a:r>
              <a:rPr lang="en-US" sz="2400" dirty="0"/>
              <a:t>Driverscan</a:t>
            </a:r>
            <a:endParaRPr lang="tr-TR" sz="2400" dirty="0"/>
          </a:p>
          <a:p>
            <a:pPr marL="342900" indent="-342900" fontAlgn="base">
              <a:buFont typeface="Courier New" panose="02070309020205020404" pitchFamily="49" charset="0"/>
              <a:buChar char="o"/>
            </a:pPr>
            <a:r>
              <a:rPr lang="en-US" sz="2400" dirty="0"/>
              <a:t>Filescan</a:t>
            </a:r>
            <a:endParaRPr lang="tr-TR" sz="2400" dirty="0"/>
          </a:p>
          <a:p>
            <a:pPr marL="342900" indent="-342900" fontAlgn="base">
              <a:buFont typeface="Courier New" panose="02070309020205020404" pitchFamily="49" charset="0"/>
              <a:buChar char="o"/>
            </a:pPr>
            <a:r>
              <a:rPr lang="en-US" sz="2400" dirty="0"/>
              <a:t>Dumpfiles</a:t>
            </a:r>
            <a:endParaRPr lang="tr-TR" sz="2400" dirty="0"/>
          </a:p>
          <a:p>
            <a:pPr marL="342900" indent="-342900" fontAlgn="base">
              <a:buFont typeface="Courier New" panose="02070309020205020404" pitchFamily="49" charset="0"/>
              <a:buChar char="o"/>
            </a:pPr>
            <a:r>
              <a:rPr lang="en-US" sz="2400" dirty="0"/>
              <a:t>imagecopy</a:t>
            </a:r>
          </a:p>
          <a:p>
            <a:endParaRPr lang="tr-TR" sz="2400" dirty="0"/>
          </a:p>
        </p:txBody>
      </p:sp>
    </p:spTree>
    <p:extLst>
      <p:ext uri="{BB962C8B-B14F-4D97-AF65-F5344CB8AC3E}">
        <p14:creationId xmlns:p14="http://schemas.microsoft.com/office/powerpoint/2010/main" val="1014328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683768" y="301752"/>
            <a:ext cx="2608072" cy="1049528"/>
          </a:xfrm>
        </p:spPr>
        <p:txBody>
          <a:bodyPr/>
          <a:lstStyle/>
          <a:p>
            <a:r>
              <a:rPr lang="en-US" dirty="0"/>
              <a:t>memdump</a:t>
            </a:r>
            <a:endParaRPr lang="tr-TR"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104648" y="1442720"/>
            <a:ext cx="11995912" cy="1558036"/>
          </a:xfrm>
        </p:spPr>
        <p:txBody>
          <a:bodyPr>
            <a:normAutofit/>
          </a:bodyPr>
          <a:lstStyle/>
          <a:p>
            <a:r>
              <a:rPr lang="en-US" sz="2200" dirty="0"/>
              <a:t>Tek bir dosyaya bir süreçte yerleşik tüm sayfaları ayıklamak için , </a:t>
            </a:r>
            <a:r>
              <a:rPr lang="en-US" sz="2200" b="1" dirty="0"/>
              <a:t>MEMDUMP</a:t>
            </a:r>
            <a:r>
              <a:rPr lang="en-US" sz="2200" dirty="0"/>
              <a:t> komutunu kullanırız. Çıkış dizinini -D veya –dump-dir = DIR ile sağlarız.</a:t>
            </a:r>
          </a:p>
          <a:p>
            <a:pPr fontAlgn="base"/>
            <a:r>
              <a:rPr lang="en-US" sz="2200" dirty="0"/>
              <a:t>Yani bir</a:t>
            </a:r>
            <a:r>
              <a:rPr lang="en-US" sz="2200" b="1" dirty="0"/>
              <a:t> </a:t>
            </a:r>
            <a:r>
              <a:rPr lang="en-US" sz="2200" dirty="0"/>
              <a:t>işlem için adreslenebilir bellek dökümü bilgisini verir.</a:t>
            </a:r>
          </a:p>
          <a:p>
            <a:endParaRPr lang="tr-TR" sz="2200" dirty="0"/>
          </a:p>
        </p:txBody>
      </p:sp>
      <p:pic>
        <p:nvPicPr>
          <p:cNvPr id="40962" name="Picture 2">
            <a:extLst>
              <a:ext uri="{FF2B5EF4-FFF2-40B4-BE49-F238E27FC236}">
                <a16:creationId xmlns:a16="http://schemas.microsoft.com/office/drawing/2014/main" id="{2D73BFAE-F236-48AB-8F89-08BC6D59E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0756"/>
            <a:ext cx="12192000" cy="194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815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500888" y="220160"/>
            <a:ext cx="2892552" cy="744728"/>
          </a:xfrm>
        </p:spPr>
        <p:txBody>
          <a:bodyPr>
            <a:normAutofit fontScale="90000"/>
          </a:bodyPr>
          <a:lstStyle/>
          <a:p>
            <a:r>
              <a:rPr lang="en-US" dirty="0"/>
              <a:t>Uygulama</a:t>
            </a:r>
            <a:r>
              <a:rPr lang="tr-TR" dirty="0"/>
              <a:t>:</a:t>
            </a:r>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206248" y="1005528"/>
            <a:ext cx="11873992" cy="3414071"/>
          </a:xfrm>
        </p:spPr>
        <p:txBody>
          <a:bodyPr>
            <a:noAutofit/>
          </a:bodyPr>
          <a:lstStyle/>
          <a:p>
            <a:r>
              <a:rPr lang="en-US" sz="1800" dirty="0"/>
              <a:t>Ram imajı alınırken arkada </a:t>
            </a:r>
            <a:r>
              <a:rPr lang="en-US" sz="1800" b="1" dirty="0"/>
              <a:t>paint.exe</a:t>
            </a:r>
            <a:r>
              <a:rPr lang="en-US" sz="1800" dirty="0"/>
              <a:t> açacağız ve bunun RAM’e yansımasını inceleyeceğiz. Aldığımız RAM imajından </a:t>
            </a:r>
            <a:r>
              <a:rPr lang="en-US" sz="1800" b="1" dirty="0"/>
              <a:t>mspaint.exe</a:t>
            </a:r>
            <a:r>
              <a:rPr lang="en-US" sz="1800" dirty="0"/>
              <a:t> için memory dump yapıyoruz. Paint için </a:t>
            </a:r>
            <a:r>
              <a:rPr lang="en-US" sz="1800" b="1" dirty="0"/>
              <a:t>PID</a:t>
            </a:r>
            <a:r>
              <a:rPr lang="en-US" sz="1800" dirty="0"/>
              <a:t> numarasını buluyoruz.</a:t>
            </a:r>
          </a:p>
          <a:p>
            <a:r>
              <a:rPr lang="en-US" sz="1800" dirty="0"/>
              <a:t>volatility -f ramImage.raw --profile=Win7SP1x64 psxview</a:t>
            </a:r>
          </a:p>
          <a:p>
            <a:r>
              <a:rPr lang="en-US" sz="1800" dirty="0"/>
              <a:t>volatility -f ramImage.raw --profile=Win7SP1x64 memdump -p  2540 -D recover</a:t>
            </a:r>
          </a:p>
          <a:p>
            <a:r>
              <a:rPr lang="en-US" sz="1800" dirty="0"/>
              <a:t>Sonrasında burada çıkan </a:t>
            </a:r>
            <a:r>
              <a:rPr lang="en-US" sz="1800" b="1" dirty="0"/>
              <a:t>.dmp</a:t>
            </a:r>
            <a:r>
              <a:rPr lang="en-US" sz="1800" dirty="0"/>
              <a:t> uzantılı dump dosyasını </a:t>
            </a:r>
            <a:r>
              <a:rPr lang="en-US" sz="1800" b="1" dirty="0"/>
              <a:t>.data</a:t>
            </a:r>
            <a:r>
              <a:rPr lang="en-US" sz="1800" dirty="0"/>
              <a:t> dosyasını çeviriyoruz. Ve GIMP’te açıyoruz.</a:t>
            </a:r>
          </a:p>
          <a:p>
            <a:r>
              <a:rPr lang="en-US" sz="1800" dirty="0"/>
              <a:t>NOT: mspaint.exe için çalışırken görev yöneticisine giderek </a:t>
            </a:r>
            <a:r>
              <a:rPr lang="en-US" sz="1800" b="1" dirty="0"/>
              <a:t>Applications</a:t>
            </a:r>
            <a:r>
              <a:rPr lang="en-US" sz="1800" dirty="0"/>
              <a:t> bölümüne gelip sağ tıklayarak </a:t>
            </a:r>
            <a:r>
              <a:rPr lang="en-US" sz="1800" b="1" dirty="0"/>
              <a:t>CREATE DUMP FILE</a:t>
            </a:r>
            <a:r>
              <a:rPr lang="en-US" sz="1800" dirty="0"/>
              <a:t> diyerekte dump dosyası alabiliriz.</a:t>
            </a:r>
          </a:p>
          <a:p>
            <a:r>
              <a:rPr lang="en-US" sz="1800" b="1" dirty="0"/>
              <a:t>GIMP</a:t>
            </a:r>
            <a:r>
              <a:rPr lang="en-US" sz="1800" dirty="0"/>
              <a:t> ‘te offset değerleriyle oynayarak anlamlı bir şey bulmaya çalışırken </a:t>
            </a:r>
            <a:r>
              <a:rPr lang="en-US" sz="1800" b="1" dirty="0"/>
              <a:t>“AYBU” </a:t>
            </a:r>
            <a:r>
              <a:rPr lang="en-US" sz="1800" dirty="0"/>
              <a:t>yazısını ters bir şekilde bulmuş oluyoruz.</a:t>
            </a:r>
          </a:p>
          <a:p>
            <a:pPr marL="0" indent="0">
              <a:buNone/>
            </a:pPr>
            <a:endParaRPr lang="tr-TR" sz="1800" dirty="0"/>
          </a:p>
        </p:txBody>
      </p:sp>
      <p:pic>
        <p:nvPicPr>
          <p:cNvPr id="41986" name="Picture 2">
            <a:extLst>
              <a:ext uri="{FF2B5EF4-FFF2-40B4-BE49-F238E27FC236}">
                <a16:creationId xmlns:a16="http://schemas.microsoft.com/office/drawing/2014/main" id="{CD6D1975-E9A6-4707-882B-E4C70AAA8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48" y="4419599"/>
            <a:ext cx="7434072" cy="1605281"/>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a:extLst>
              <a:ext uri="{FF2B5EF4-FFF2-40B4-BE49-F238E27FC236}">
                <a16:creationId xmlns:a16="http://schemas.microsoft.com/office/drawing/2014/main" id="{CE872ED4-4900-4798-AA97-389086866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420" y="3931920"/>
            <a:ext cx="4433580" cy="292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027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795528" y="389128"/>
            <a:ext cx="2618232" cy="846328"/>
          </a:xfrm>
        </p:spPr>
        <p:txBody>
          <a:bodyPr>
            <a:normAutofit fontScale="90000"/>
          </a:bodyPr>
          <a:lstStyle/>
          <a:p>
            <a:r>
              <a:rPr lang="en-US" dirty="0"/>
              <a:t>procdum</a:t>
            </a:r>
            <a:r>
              <a:rPr lang="tr-TR" dirty="0"/>
              <a:t>p</a:t>
            </a:r>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189484" y="1235456"/>
            <a:ext cx="11813032" cy="1310640"/>
          </a:xfrm>
        </p:spPr>
        <p:txBody>
          <a:bodyPr>
            <a:normAutofit/>
          </a:bodyPr>
          <a:lstStyle/>
          <a:p>
            <a:r>
              <a:rPr lang="en-US" sz="2400" dirty="0"/>
              <a:t> Bir işlemin(process’in) yürütülebilir dosyasını çıkarmak için </a:t>
            </a:r>
            <a:r>
              <a:rPr lang="en-US" sz="2400" b="1" dirty="0"/>
              <a:t>procdump </a:t>
            </a:r>
            <a:r>
              <a:rPr lang="en-US" sz="2400" dirty="0"/>
              <a:t>komutunu kullanırız.</a:t>
            </a:r>
          </a:p>
        </p:txBody>
      </p:sp>
      <p:pic>
        <p:nvPicPr>
          <p:cNvPr id="43010" name="Picture 2">
            <a:extLst>
              <a:ext uri="{FF2B5EF4-FFF2-40B4-BE49-F238E27FC236}">
                <a16:creationId xmlns:a16="http://schemas.microsoft.com/office/drawing/2014/main" id="{7B9475D5-0E1C-41D9-BB8B-C02E8A928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 y="2936240"/>
            <a:ext cx="12189229" cy="216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55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578612" y="352552"/>
            <a:ext cx="2963672" cy="947928"/>
          </a:xfrm>
        </p:spPr>
        <p:txBody>
          <a:bodyPr>
            <a:normAutofit fontScale="90000"/>
          </a:bodyPr>
          <a:lstStyle/>
          <a:p>
            <a:r>
              <a:rPr lang="en-US" dirty="0"/>
              <a:t>dr</a:t>
            </a:r>
            <a:r>
              <a:rPr lang="tr-TR" dirty="0"/>
              <a:t>ı</a:t>
            </a:r>
            <a:r>
              <a:rPr lang="en-US" dirty="0"/>
              <a:t>verscan</a:t>
            </a:r>
            <a:endParaRPr lang="tr-TR" dirty="0"/>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104648" y="1414780"/>
            <a:ext cx="5513832" cy="4315460"/>
          </a:xfrm>
        </p:spPr>
        <p:txBody>
          <a:bodyPr>
            <a:normAutofit/>
          </a:bodyPr>
          <a:lstStyle/>
          <a:p>
            <a:r>
              <a:rPr lang="en-US" sz="2200" dirty="0"/>
              <a:t>Fiziksel bellekteki DRIVER_OBJECT’leri bulmak için, </a:t>
            </a:r>
            <a:r>
              <a:rPr lang="en-US" sz="2200" b="1" dirty="0"/>
              <a:t>driverscan </a:t>
            </a:r>
            <a:r>
              <a:rPr lang="en-US" sz="2200" dirty="0"/>
              <a:t>komutunu kullanırız.</a:t>
            </a:r>
          </a:p>
        </p:txBody>
      </p:sp>
      <p:pic>
        <p:nvPicPr>
          <p:cNvPr id="44034" name="Picture 2">
            <a:extLst>
              <a:ext uri="{FF2B5EF4-FFF2-40B4-BE49-F238E27FC236}">
                <a16:creationId xmlns:a16="http://schemas.microsoft.com/office/drawing/2014/main" id="{1CE9F322-FB90-4E43-B2C3-3BE6F1DE0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1360" y="0"/>
            <a:ext cx="63906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485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577049" y="484632"/>
            <a:ext cx="10551199" cy="1042327"/>
          </a:xfrm>
        </p:spPr>
        <p:txBody>
          <a:bodyPr>
            <a:normAutofit/>
          </a:bodyPr>
          <a:lstStyle/>
          <a:p>
            <a:r>
              <a:rPr lang="tr-TR" dirty="0"/>
              <a:t>                 VOLATıLıTY </a:t>
            </a:r>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390617" y="1526959"/>
            <a:ext cx="10737631" cy="4645241"/>
          </a:xfrm>
        </p:spPr>
        <p:txBody>
          <a:bodyPr/>
          <a:lstStyle/>
          <a:p>
            <a:r>
              <a:rPr lang="en-US" dirty="0"/>
              <a:t>İndirme Linki:</a:t>
            </a:r>
          </a:p>
          <a:p>
            <a:r>
              <a:rPr lang="en-US" u="sng" dirty="0">
                <a:hlinkClick r:id="rId2"/>
              </a:rPr>
              <a:t>https://www.volatilityfoundation.org/releases</a:t>
            </a:r>
            <a:endParaRPr lang="en-US" dirty="0"/>
          </a:p>
          <a:p>
            <a:r>
              <a:rPr lang="en-US" u="sng" dirty="0">
                <a:hlinkClick r:id="rId3"/>
              </a:rPr>
              <a:t>https://github.com/volatilityfoundation/volatility</a:t>
            </a:r>
            <a:endParaRPr lang="en-US" dirty="0"/>
          </a:p>
          <a:p>
            <a:br>
              <a:rPr lang="en-US" dirty="0"/>
            </a:br>
            <a:r>
              <a:rPr lang="en-US" dirty="0"/>
              <a:t>Volatility son sürümü ise şuan bizimde kullanacak olduğumuz Volatility 2.6 versiyonudur.</a:t>
            </a:r>
          </a:p>
          <a:p>
            <a:pPr marL="0" indent="0">
              <a:buNone/>
            </a:pPr>
            <a:endParaRPr lang="tr-TR" dirty="0"/>
          </a:p>
        </p:txBody>
      </p:sp>
    </p:spTree>
    <p:extLst>
      <p:ext uri="{BB962C8B-B14F-4D97-AF65-F5344CB8AC3E}">
        <p14:creationId xmlns:p14="http://schemas.microsoft.com/office/powerpoint/2010/main" val="54217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490728" y="350520"/>
            <a:ext cx="2780792" cy="1011936"/>
          </a:xfrm>
        </p:spPr>
        <p:txBody>
          <a:bodyPr>
            <a:normAutofit/>
          </a:bodyPr>
          <a:lstStyle/>
          <a:p>
            <a:r>
              <a:rPr lang="en-US" dirty="0"/>
              <a:t>f</a:t>
            </a:r>
            <a:r>
              <a:rPr lang="tr-TR" dirty="0"/>
              <a:t>ı</a:t>
            </a:r>
            <a:r>
              <a:rPr lang="en-US" dirty="0"/>
              <a:t>lescan</a:t>
            </a:r>
            <a:endParaRPr lang="tr-TR" dirty="0"/>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155448" y="1221232"/>
            <a:ext cx="5076952" cy="4415536"/>
          </a:xfrm>
        </p:spPr>
        <p:txBody>
          <a:bodyPr>
            <a:normAutofit/>
          </a:bodyPr>
          <a:lstStyle/>
          <a:p>
            <a:r>
              <a:rPr lang="en-US" sz="2200" dirty="0"/>
              <a:t>Fiziksel bellekteki FILE_OBJECT’lerini bulmak için </a:t>
            </a:r>
            <a:r>
              <a:rPr lang="en-US" sz="2200" b="1" dirty="0"/>
              <a:t>filescan </a:t>
            </a:r>
            <a:r>
              <a:rPr lang="en-US" sz="2200" dirty="0"/>
              <a:t>komutunu kullanırız.Memorydeki dosyaların listesini verir.</a:t>
            </a:r>
          </a:p>
          <a:p>
            <a:r>
              <a:rPr lang="en-US" sz="2200" dirty="0"/>
              <a:t>volatility -f ramImage.raw --profile=Win7SP1x64 filescan </a:t>
            </a:r>
          </a:p>
        </p:txBody>
      </p:sp>
      <p:pic>
        <p:nvPicPr>
          <p:cNvPr id="8" name="Picture 2">
            <a:extLst>
              <a:ext uri="{FF2B5EF4-FFF2-40B4-BE49-F238E27FC236}">
                <a16:creationId xmlns:a16="http://schemas.microsoft.com/office/drawing/2014/main" id="{9B15D3CC-993B-4D78-949B-C29917CED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
            <a:ext cx="67970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685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553212" y="403352"/>
            <a:ext cx="2790952" cy="1140968"/>
          </a:xfrm>
        </p:spPr>
        <p:txBody>
          <a:bodyPr/>
          <a:lstStyle/>
          <a:p>
            <a:r>
              <a:rPr lang="en-US" dirty="0"/>
              <a:t>dumpfiles</a:t>
            </a:r>
            <a:endParaRPr lang="tr-TR" dirty="0"/>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196088" y="1544320"/>
            <a:ext cx="4802632" cy="4050792"/>
          </a:xfrm>
        </p:spPr>
        <p:txBody>
          <a:bodyPr>
            <a:normAutofit/>
          </a:bodyPr>
          <a:lstStyle/>
          <a:p>
            <a:r>
              <a:rPr lang="en-US" sz="2400" dirty="0"/>
              <a:t>Memorydeki dosyaları çıkarır.</a:t>
            </a:r>
          </a:p>
          <a:p>
            <a:pPr marL="0" indent="0">
              <a:buNone/>
            </a:pPr>
            <a:endParaRPr lang="tr-TR" sz="2400" dirty="0"/>
          </a:p>
        </p:txBody>
      </p:sp>
      <p:pic>
        <p:nvPicPr>
          <p:cNvPr id="46082" name="Picture 2">
            <a:extLst>
              <a:ext uri="{FF2B5EF4-FFF2-40B4-BE49-F238E27FC236}">
                <a16:creationId xmlns:a16="http://schemas.microsoft.com/office/drawing/2014/main" id="{FCE0C2B6-6524-4019-BFF2-EEFB6A747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160" y="0"/>
            <a:ext cx="68478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744728" y="282892"/>
            <a:ext cx="3034792" cy="836168"/>
          </a:xfrm>
        </p:spPr>
        <p:txBody>
          <a:bodyPr/>
          <a:lstStyle/>
          <a:p>
            <a:r>
              <a:rPr lang="tr-TR" dirty="0"/>
              <a:t>ı</a:t>
            </a:r>
            <a:r>
              <a:rPr lang="en-US" dirty="0"/>
              <a:t>magecopy</a:t>
            </a:r>
            <a:endParaRPr lang="tr-TR" dirty="0"/>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81280" y="1136522"/>
            <a:ext cx="11734800" cy="1917256"/>
          </a:xfrm>
        </p:spPr>
        <p:txBody>
          <a:bodyPr>
            <a:noAutofit/>
          </a:bodyPr>
          <a:lstStyle/>
          <a:p>
            <a:r>
              <a:rPr lang="en-US" sz="2200" dirty="0"/>
              <a:t>Alternatif bellek kaynaklarını raw’a dönüştürür. Yani, mevcut herhangi bir adres alanı türünü (crashdump, hibernation file, virtualbox core dump, vmware snapshot, veya canlı firewire oturumu gibi) ham bellek görüntüsüne(raw’a) dönüştürmenize izin verir. Diğer adli araçlarınızdan bazıları yalnızca ham bellek dökümlerini okumayı destekliyorsa, bu dönüşüm gerekli olabilir.</a:t>
            </a:r>
          </a:p>
          <a:p>
            <a:r>
              <a:rPr lang="en-US" sz="2200" dirty="0"/>
              <a:t>$ vol.py -f ramImage.dmp --profile=Win7SP0x64 imagecopy --output-image=kopya.raw</a:t>
            </a:r>
          </a:p>
        </p:txBody>
      </p:sp>
      <p:pic>
        <p:nvPicPr>
          <p:cNvPr id="47106" name="Picture 2">
            <a:extLst>
              <a:ext uri="{FF2B5EF4-FFF2-40B4-BE49-F238E27FC236}">
                <a16:creationId xmlns:a16="http://schemas.microsoft.com/office/drawing/2014/main" id="{57381971-B6A0-4764-9F20-D0152199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12192000" cy="1917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39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2328334" y="2265680"/>
            <a:ext cx="9445752" cy="1494536"/>
          </a:xfrm>
        </p:spPr>
        <p:txBody>
          <a:bodyPr>
            <a:normAutofit/>
          </a:bodyPr>
          <a:lstStyle/>
          <a:p>
            <a:r>
              <a:rPr lang="en-US" sz="5400" dirty="0"/>
              <a:t>Malware(Zararlı Yazılım) Anal</a:t>
            </a:r>
            <a:r>
              <a:rPr lang="tr-TR" sz="5400" dirty="0"/>
              <a:t>i</a:t>
            </a:r>
            <a:r>
              <a:rPr lang="en-US" sz="5400" dirty="0"/>
              <a:t>z</a:t>
            </a:r>
            <a:r>
              <a:rPr lang="tr-TR" sz="5400" dirty="0"/>
              <a:t>i</a:t>
            </a:r>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type="body" idx="1"/>
          </p:nvPr>
        </p:nvSpPr>
        <p:spPr>
          <a:xfrm>
            <a:off x="2630086" y="3429000"/>
            <a:ext cx="9052560" cy="1066800"/>
          </a:xfrm>
        </p:spPr>
        <p:txBody>
          <a:bodyPr>
            <a:noAutofit/>
          </a:bodyPr>
          <a:lstStyle/>
          <a:p>
            <a:pPr marL="457200" indent="-457200" fontAlgn="base">
              <a:buFont typeface="Wingdings" panose="05000000000000000000" pitchFamily="2" charset="2"/>
              <a:buChar char="ü"/>
            </a:pPr>
            <a:r>
              <a:rPr lang="en-US" sz="2800" dirty="0"/>
              <a:t>Malfind</a:t>
            </a:r>
            <a:endParaRPr lang="tr-TR" sz="2800" dirty="0"/>
          </a:p>
          <a:p>
            <a:pPr marL="457200" indent="-457200" fontAlgn="base">
              <a:buFont typeface="Wingdings" panose="05000000000000000000" pitchFamily="2" charset="2"/>
              <a:buChar char="ü"/>
            </a:pPr>
            <a:r>
              <a:rPr lang="en-US" sz="2800" dirty="0"/>
              <a:t>Apihooks</a:t>
            </a:r>
            <a:endParaRPr lang="tr-TR" sz="2800" dirty="0"/>
          </a:p>
          <a:p>
            <a:pPr marL="457200" indent="-457200" fontAlgn="base">
              <a:buFont typeface="Wingdings" panose="05000000000000000000" pitchFamily="2" charset="2"/>
              <a:buChar char="ü"/>
            </a:pPr>
            <a:r>
              <a:rPr lang="en-US" sz="2800" dirty="0"/>
              <a:t>Devicetree</a:t>
            </a:r>
            <a:endParaRPr lang="tr-TR" sz="2800" dirty="0"/>
          </a:p>
          <a:p>
            <a:pPr marL="457200" indent="-457200" fontAlgn="base">
              <a:buFont typeface="Wingdings" panose="05000000000000000000" pitchFamily="2" charset="2"/>
              <a:buChar char="ü"/>
            </a:pPr>
            <a:r>
              <a:rPr lang="en-US" sz="2800" dirty="0"/>
              <a:t>Yara</a:t>
            </a:r>
          </a:p>
          <a:p>
            <a:endParaRPr lang="tr-TR" sz="2800" dirty="0"/>
          </a:p>
        </p:txBody>
      </p:sp>
    </p:spTree>
    <p:extLst>
      <p:ext uri="{BB962C8B-B14F-4D97-AF65-F5344CB8AC3E}">
        <p14:creationId xmlns:p14="http://schemas.microsoft.com/office/powerpoint/2010/main" val="643372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714248" y="354076"/>
            <a:ext cx="2354072" cy="1049528"/>
          </a:xfrm>
        </p:spPr>
        <p:txBody>
          <a:bodyPr/>
          <a:lstStyle/>
          <a:p>
            <a:r>
              <a:rPr lang="en-US" dirty="0"/>
              <a:t>Malf</a:t>
            </a:r>
            <a:r>
              <a:rPr lang="tr-TR" dirty="0"/>
              <a:t>ı</a:t>
            </a:r>
            <a:r>
              <a:rPr lang="en-US" dirty="0"/>
              <a:t>nd</a:t>
            </a:r>
            <a:endParaRPr lang="tr-TR" dirty="0"/>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94488" y="1403604"/>
            <a:ext cx="6407912" cy="4050792"/>
          </a:xfrm>
        </p:spPr>
        <p:txBody>
          <a:bodyPr>
            <a:normAutofit/>
          </a:bodyPr>
          <a:lstStyle/>
          <a:p>
            <a:r>
              <a:rPr lang="en-US" sz="1800" dirty="0"/>
              <a:t>Malfind komutu, sayfa izinleri gibi özelliklere dayanarak kullanıcı modu belleğinde gizli veya enjekte edilen kod/DLL bulmamıza yardımcı olur.Yani </a:t>
            </a:r>
            <a:r>
              <a:rPr lang="en-US" sz="1800" b="1" dirty="0"/>
              <a:t>malfind </a:t>
            </a:r>
            <a:r>
              <a:rPr lang="en-US" sz="1800" dirty="0"/>
              <a:t>komutu dll/code injection gibi zararlıların çok sık kullandığı yöntemleri tespit etmekte kullanılabilecek bir eklentidir.</a:t>
            </a:r>
          </a:p>
          <a:p>
            <a:r>
              <a:rPr lang="en-US" sz="1800" b="1" dirty="0">
                <a:solidFill>
                  <a:schemeClr val="accent5">
                    <a:lumMod val="50000"/>
                  </a:schemeClr>
                </a:solidFill>
              </a:rPr>
              <a:t>$ vol.py -f cridex.vmem malfind | grep -C 5 ‘MZ’</a:t>
            </a:r>
          </a:p>
          <a:p>
            <a:r>
              <a:rPr lang="en-US" sz="1800" b="1" dirty="0">
                <a:solidFill>
                  <a:schemeClr val="accent5">
                    <a:lumMod val="50000"/>
                  </a:schemeClr>
                </a:solidFill>
              </a:rPr>
              <a:t>$ vol.py -f cridex.vmem malfind --dump-dir=./dump </a:t>
            </a:r>
          </a:p>
          <a:p>
            <a:r>
              <a:rPr lang="en-US" sz="1800" b="1" dirty="0">
                <a:solidFill>
                  <a:schemeClr val="accent5">
                    <a:lumMod val="50000"/>
                  </a:schemeClr>
                </a:solidFill>
              </a:rPr>
              <a:t>$ md5 process.0x81e7bda0.0x3d0000.dmp</a:t>
            </a:r>
            <a:br>
              <a:rPr lang="en-US" sz="1800" dirty="0"/>
            </a:br>
            <a:br>
              <a:rPr lang="en-US" sz="1800" dirty="0"/>
            </a:br>
            <a:endParaRPr lang="tr-TR" sz="1800" dirty="0"/>
          </a:p>
        </p:txBody>
      </p:sp>
      <p:pic>
        <p:nvPicPr>
          <p:cNvPr id="48130" name="Picture 2">
            <a:extLst>
              <a:ext uri="{FF2B5EF4-FFF2-40B4-BE49-F238E27FC236}">
                <a16:creationId xmlns:a16="http://schemas.microsoft.com/office/drawing/2014/main" id="{F14B6BA6-CB0C-42AF-A443-6F0FAD448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401" y="0"/>
            <a:ext cx="5689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994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511048" y="281432"/>
            <a:ext cx="2628392" cy="958088"/>
          </a:xfrm>
        </p:spPr>
        <p:txBody>
          <a:bodyPr/>
          <a:lstStyle/>
          <a:p>
            <a:r>
              <a:rPr lang="en-US" dirty="0"/>
              <a:t>ap</a:t>
            </a:r>
            <a:r>
              <a:rPr lang="tr-TR" dirty="0"/>
              <a:t>ı</a:t>
            </a:r>
            <a:r>
              <a:rPr lang="en-US" dirty="0"/>
              <a:t>hooks</a:t>
            </a:r>
            <a:endParaRPr lang="tr-TR" dirty="0"/>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124968" y="1239520"/>
            <a:ext cx="5534152" cy="4050792"/>
          </a:xfrm>
        </p:spPr>
        <p:txBody>
          <a:bodyPr/>
          <a:lstStyle/>
          <a:p>
            <a:pPr fontAlgn="base"/>
            <a:r>
              <a:rPr lang="en-US" b="1" dirty="0"/>
              <a:t>apihooks </a:t>
            </a:r>
            <a:r>
              <a:rPr lang="en-US" dirty="0"/>
              <a:t>plugini, işlemlerde ve çekirdek belleğinde (kernel memory) herhangi bir hooking [5] olup olmadığını kontrol eder ve var ise bunları gösterir.</a:t>
            </a:r>
          </a:p>
          <a:p>
            <a:r>
              <a:rPr lang="en-US" b="1" dirty="0">
                <a:solidFill>
                  <a:schemeClr val="accent5">
                    <a:lumMod val="50000"/>
                  </a:schemeClr>
                </a:solidFill>
              </a:rPr>
              <a:t>$ vol.py -f cridex.vmem apihooks </a:t>
            </a:r>
          </a:p>
          <a:p>
            <a:pPr fontAlgn="base"/>
            <a:r>
              <a:rPr lang="en-US" dirty="0"/>
              <a:t>Belirli bir işleme ait hooking olup olmadığını kontrol etmek için ise apihooks pluginine </a:t>
            </a:r>
            <a:r>
              <a:rPr lang="en-US" b="1" dirty="0"/>
              <a:t>-p [PID] </a:t>
            </a:r>
            <a:r>
              <a:rPr lang="en-US" dirty="0"/>
              <a:t>parametresini ekliyoruz.</a:t>
            </a:r>
          </a:p>
          <a:p>
            <a:r>
              <a:rPr lang="en-US" b="1" dirty="0">
                <a:solidFill>
                  <a:schemeClr val="accent5">
                    <a:lumMod val="50000"/>
                  </a:schemeClr>
                </a:solidFill>
              </a:rPr>
              <a:t>$ vol.py -f cridex.vmem apihooks -p 788</a:t>
            </a:r>
            <a:br>
              <a:rPr lang="en-US" dirty="0"/>
            </a:br>
            <a:endParaRPr lang="tr-TR" dirty="0"/>
          </a:p>
        </p:txBody>
      </p:sp>
      <p:pic>
        <p:nvPicPr>
          <p:cNvPr id="49154" name="Picture 2">
            <a:extLst>
              <a:ext uri="{FF2B5EF4-FFF2-40B4-BE49-F238E27FC236}">
                <a16:creationId xmlns:a16="http://schemas.microsoft.com/office/drawing/2014/main" id="{B039DD3A-6E14-4D35-8EA6-06902E116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040" y="0"/>
            <a:ext cx="64109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828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429768" y="489712"/>
            <a:ext cx="3410712" cy="866648"/>
          </a:xfrm>
        </p:spPr>
        <p:txBody>
          <a:bodyPr>
            <a:normAutofit/>
          </a:bodyPr>
          <a:lstStyle/>
          <a:p>
            <a:r>
              <a:rPr lang="en-US" dirty="0"/>
              <a:t> dev</a:t>
            </a:r>
            <a:r>
              <a:rPr lang="tr-TR" dirty="0"/>
              <a:t>ı</a:t>
            </a:r>
            <a:r>
              <a:rPr lang="en-US" dirty="0"/>
              <a:t>cetree</a:t>
            </a:r>
            <a:endParaRPr lang="tr-TR" dirty="0"/>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124968" y="1450848"/>
            <a:ext cx="5493512" cy="4604512"/>
          </a:xfrm>
        </p:spPr>
        <p:txBody>
          <a:bodyPr>
            <a:normAutofit/>
          </a:bodyPr>
          <a:lstStyle/>
          <a:p>
            <a:r>
              <a:rPr lang="en-US" sz="2200" b="1" dirty="0"/>
              <a:t>devicetree</a:t>
            </a:r>
            <a:r>
              <a:rPr lang="en-US" sz="2200" dirty="0"/>
              <a:t> plugini ile sistemde bulunan aygıtların listesini ağaç şeklinde görebiliyoruz.</a:t>
            </a:r>
          </a:p>
        </p:txBody>
      </p:sp>
      <p:pic>
        <p:nvPicPr>
          <p:cNvPr id="50178" name="Picture 2">
            <a:extLst>
              <a:ext uri="{FF2B5EF4-FFF2-40B4-BE49-F238E27FC236}">
                <a16:creationId xmlns:a16="http://schemas.microsoft.com/office/drawing/2014/main" id="{A28F7326-90AD-42A0-947E-1D43EF210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880" y="0"/>
            <a:ext cx="642112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780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53CEA-6AA4-4920-A088-DB805C64C289}"/>
              </a:ext>
            </a:extLst>
          </p:cNvPr>
          <p:cNvSpPr>
            <a:spLocks noGrp="1"/>
          </p:cNvSpPr>
          <p:nvPr>
            <p:ph type="title"/>
          </p:nvPr>
        </p:nvSpPr>
        <p:spPr>
          <a:xfrm>
            <a:off x="472440" y="169672"/>
            <a:ext cx="11247120" cy="1080008"/>
          </a:xfrm>
        </p:spPr>
        <p:txBody>
          <a:bodyPr>
            <a:noAutofit/>
          </a:bodyPr>
          <a:lstStyle/>
          <a:p>
            <a:r>
              <a:rPr lang="en-US" sz="4000" dirty="0"/>
              <a:t>Volat</a:t>
            </a:r>
            <a:r>
              <a:rPr lang="tr-TR" sz="4000" dirty="0"/>
              <a:t>ı</a:t>
            </a:r>
            <a:r>
              <a:rPr lang="en-US" sz="4000" dirty="0"/>
              <a:t>l</a:t>
            </a:r>
            <a:r>
              <a:rPr lang="tr-TR" sz="4000" dirty="0"/>
              <a:t>ı</a:t>
            </a:r>
            <a:r>
              <a:rPr lang="en-US" sz="4000" dirty="0"/>
              <a:t>ty ve Yara Kuralları Kullanarak Bellek Dökümler</a:t>
            </a:r>
            <a:r>
              <a:rPr lang="tr-TR" sz="4000" dirty="0"/>
              <a:t>i</a:t>
            </a:r>
            <a:r>
              <a:rPr lang="en-US" sz="4000" dirty="0"/>
              <a:t>nde Kötü Amaçlı Yazılım Bulma</a:t>
            </a:r>
            <a:endParaRPr lang="tr-TR" sz="4000" dirty="0"/>
          </a:p>
        </p:txBody>
      </p:sp>
      <p:sp>
        <p:nvSpPr>
          <p:cNvPr id="3" name="İçerik Yer Tutucusu 2">
            <a:extLst>
              <a:ext uri="{FF2B5EF4-FFF2-40B4-BE49-F238E27FC236}">
                <a16:creationId xmlns:a16="http://schemas.microsoft.com/office/drawing/2014/main" id="{01ADE74E-B233-42EA-8CE7-E29D35BBFF09}"/>
              </a:ext>
            </a:extLst>
          </p:cNvPr>
          <p:cNvSpPr>
            <a:spLocks noGrp="1"/>
          </p:cNvSpPr>
          <p:nvPr>
            <p:ph idx="1"/>
          </p:nvPr>
        </p:nvSpPr>
        <p:spPr>
          <a:xfrm>
            <a:off x="152400" y="1300480"/>
            <a:ext cx="5354320" cy="5557520"/>
          </a:xfrm>
        </p:spPr>
        <p:txBody>
          <a:bodyPr>
            <a:normAutofit lnSpcReduction="10000"/>
          </a:bodyPr>
          <a:lstStyle/>
          <a:p>
            <a:pPr fontAlgn="base"/>
            <a:r>
              <a:rPr lang="en-US" sz="1800" dirty="0"/>
              <a:t>YARA, kötü amaçlı yazılım araştırmacılarının kötü amaçlı yazılım örneklerini tanımlamasına ve sınıflandırmasına yardımcı olmak için tasarlanmış bir araçtır.Yarascan, yara imzası için bir bellek görüntüsünü tarayan bir volatilite eklentisidir. Yaracan kural dosyası ile kullanılabilir veya anında ne aradığımızı tanımlayabiliriz.</a:t>
            </a:r>
          </a:p>
          <a:p>
            <a:pPr fontAlgn="base"/>
            <a:r>
              <a:rPr lang="en-US" sz="1800" dirty="0"/>
              <a:t>Tüm Volatility komutları kötü amaçlı yazılım bulmamıza yardımcı olsa da, özellikle rootkit'leri ve kötü amaçlı kodu avlamak için tasarlanan birkaç tane volatility komutu vardır.</a:t>
            </a:r>
          </a:p>
          <a:p>
            <a:pPr fontAlgn="base"/>
            <a:r>
              <a:rPr lang="en-US" sz="1800" dirty="0"/>
              <a:t>Bunlardan biri, kullanıcı modunda veya çekirdek belleğinde herhangi bir bayt dizisini,ANSI dizelerini veya Unicode dizelerini bulmanıza yardımcı olabilecek "yarascan" komutudur.</a:t>
            </a:r>
          </a:p>
          <a:p>
            <a:pPr fontAlgn="base"/>
            <a:r>
              <a:rPr lang="en-US" sz="1800" dirty="0"/>
              <a:t>Yarascan için oluşturulan belirli kuralları kullanarak, analiz edilen bellek görüntüsünde en yaygın kötü amaçlı yazılımlarla ilgili bilgileri toplayabiliriz.</a:t>
            </a:r>
          </a:p>
          <a:p>
            <a:endParaRPr lang="tr-TR" sz="1800" dirty="0"/>
          </a:p>
        </p:txBody>
      </p:sp>
      <p:pic>
        <p:nvPicPr>
          <p:cNvPr id="51202" name="Picture 2">
            <a:extLst>
              <a:ext uri="{FF2B5EF4-FFF2-40B4-BE49-F238E27FC236}">
                <a16:creationId xmlns:a16="http://schemas.microsoft.com/office/drawing/2014/main" id="{3C0F6E51-A22A-4580-93E4-17BD21C05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720" y="1402080"/>
            <a:ext cx="6685280" cy="545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116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2FF16752-0642-4673-B075-B9F15E7A2312}"/>
              </a:ext>
            </a:extLst>
          </p:cNvPr>
          <p:cNvSpPr>
            <a:spLocks noGrp="1"/>
          </p:cNvSpPr>
          <p:nvPr>
            <p:ph type="title"/>
          </p:nvPr>
        </p:nvSpPr>
        <p:spPr>
          <a:xfrm>
            <a:off x="2165774" y="2001520"/>
            <a:ext cx="7068312" cy="1941576"/>
          </a:xfrm>
        </p:spPr>
        <p:txBody>
          <a:bodyPr/>
          <a:lstStyle/>
          <a:p>
            <a:r>
              <a:rPr lang="en-US" dirty="0"/>
              <a:t>D</a:t>
            </a:r>
            <a:r>
              <a:rPr lang="tr-TR" dirty="0"/>
              <a:t>i</a:t>
            </a:r>
            <a:r>
              <a:rPr lang="en-US" dirty="0"/>
              <a:t>ğer Eklent</a:t>
            </a:r>
            <a:r>
              <a:rPr lang="tr-TR" dirty="0"/>
              <a:t>i</a:t>
            </a:r>
            <a:r>
              <a:rPr lang="en-US" dirty="0"/>
              <a:t>ler</a:t>
            </a:r>
            <a:endParaRPr lang="tr-TR" dirty="0"/>
          </a:p>
        </p:txBody>
      </p:sp>
      <p:sp>
        <p:nvSpPr>
          <p:cNvPr id="5" name="Metin Yer Tutucusu 4">
            <a:extLst>
              <a:ext uri="{FF2B5EF4-FFF2-40B4-BE49-F238E27FC236}">
                <a16:creationId xmlns:a16="http://schemas.microsoft.com/office/drawing/2014/main" id="{22C6BF2C-9E00-49CF-828F-5FF7DD7ED3EF}"/>
              </a:ext>
            </a:extLst>
          </p:cNvPr>
          <p:cNvSpPr>
            <a:spLocks noGrp="1"/>
          </p:cNvSpPr>
          <p:nvPr>
            <p:ph type="body" idx="1"/>
          </p:nvPr>
        </p:nvSpPr>
        <p:spPr>
          <a:xfrm>
            <a:off x="2692400" y="3429000"/>
            <a:ext cx="8922174" cy="2657856"/>
          </a:xfrm>
        </p:spPr>
        <p:txBody>
          <a:bodyPr>
            <a:normAutofit/>
          </a:bodyPr>
          <a:lstStyle/>
          <a:p>
            <a:pPr marL="342900" indent="-342900" fontAlgn="base">
              <a:buFont typeface="Courier New" panose="02070309020205020404" pitchFamily="49" charset="0"/>
              <a:buChar char="o"/>
            </a:pPr>
            <a:r>
              <a:rPr lang="tr-TR" sz="2800" dirty="0"/>
              <a:t>i</a:t>
            </a:r>
            <a:r>
              <a:rPr lang="en-US" sz="2800" dirty="0"/>
              <a:t>ehistory</a:t>
            </a:r>
            <a:endParaRPr lang="tr-TR" sz="2800" dirty="0"/>
          </a:p>
          <a:p>
            <a:pPr marL="342900" indent="-342900" fontAlgn="base">
              <a:buFont typeface="Courier New" panose="02070309020205020404" pitchFamily="49" charset="0"/>
              <a:buChar char="o"/>
            </a:pPr>
            <a:r>
              <a:rPr lang="tr-TR" sz="2800" dirty="0"/>
              <a:t>s</a:t>
            </a:r>
            <a:r>
              <a:rPr lang="en-US" sz="2800" dirty="0"/>
              <a:t>hellbag</a:t>
            </a:r>
            <a:endParaRPr lang="tr-TR" sz="2800" dirty="0"/>
          </a:p>
          <a:p>
            <a:pPr marL="342900" indent="-342900" fontAlgn="base">
              <a:buFont typeface="Courier New" panose="02070309020205020404" pitchFamily="49" charset="0"/>
              <a:buChar char="o"/>
            </a:pPr>
            <a:r>
              <a:rPr lang="tr-TR" sz="2800" dirty="0"/>
              <a:t>u</a:t>
            </a:r>
            <a:r>
              <a:rPr lang="en-US" sz="2800" dirty="0"/>
              <a:t>serassist</a:t>
            </a:r>
            <a:endParaRPr lang="tr-TR" sz="2800" dirty="0"/>
          </a:p>
          <a:p>
            <a:pPr marL="342900" indent="-342900" fontAlgn="base">
              <a:buFont typeface="Courier New" panose="02070309020205020404" pitchFamily="49" charset="0"/>
              <a:buChar char="o"/>
            </a:pPr>
            <a:r>
              <a:rPr lang="en-US" sz="2800" dirty="0"/>
              <a:t>screenshot</a:t>
            </a:r>
          </a:p>
          <a:p>
            <a:endParaRPr lang="tr-TR" sz="2800" dirty="0"/>
          </a:p>
        </p:txBody>
      </p:sp>
    </p:spTree>
    <p:extLst>
      <p:ext uri="{BB962C8B-B14F-4D97-AF65-F5344CB8AC3E}">
        <p14:creationId xmlns:p14="http://schemas.microsoft.com/office/powerpoint/2010/main" val="1906654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F18083-7358-4741-BEC6-C88F39376E03}"/>
              </a:ext>
            </a:extLst>
          </p:cNvPr>
          <p:cNvSpPr>
            <a:spLocks noGrp="1"/>
          </p:cNvSpPr>
          <p:nvPr>
            <p:ph type="title"/>
          </p:nvPr>
        </p:nvSpPr>
        <p:spPr>
          <a:xfrm>
            <a:off x="500888" y="592922"/>
            <a:ext cx="2933192" cy="673608"/>
          </a:xfrm>
        </p:spPr>
        <p:txBody>
          <a:bodyPr>
            <a:normAutofit fontScale="90000"/>
          </a:bodyPr>
          <a:lstStyle/>
          <a:p>
            <a:br>
              <a:rPr lang="en-US" dirty="0"/>
            </a:br>
            <a:r>
              <a:rPr lang="tr-TR" dirty="0"/>
              <a:t>ı</a:t>
            </a:r>
            <a:r>
              <a:rPr lang="en-US" dirty="0"/>
              <a:t>eh</a:t>
            </a:r>
            <a:r>
              <a:rPr lang="tr-TR" dirty="0"/>
              <a:t>ı</a:t>
            </a:r>
            <a:r>
              <a:rPr lang="en-US" dirty="0"/>
              <a:t>story</a:t>
            </a:r>
            <a:br>
              <a:rPr lang="en-US" dirty="0"/>
            </a:br>
            <a:endParaRPr lang="tr-TR" dirty="0"/>
          </a:p>
        </p:txBody>
      </p:sp>
      <p:sp>
        <p:nvSpPr>
          <p:cNvPr id="3" name="İçerik Yer Tutucusu 2">
            <a:extLst>
              <a:ext uri="{FF2B5EF4-FFF2-40B4-BE49-F238E27FC236}">
                <a16:creationId xmlns:a16="http://schemas.microsoft.com/office/drawing/2014/main" id="{2A3FFA15-F7EE-4C29-BC72-7FCDFDEF2DC5}"/>
              </a:ext>
            </a:extLst>
          </p:cNvPr>
          <p:cNvSpPr>
            <a:spLocks noGrp="1"/>
          </p:cNvSpPr>
          <p:nvPr>
            <p:ph idx="1"/>
          </p:nvPr>
        </p:nvSpPr>
        <p:spPr>
          <a:xfrm>
            <a:off x="175768" y="1405302"/>
            <a:ext cx="6194552" cy="2648394"/>
          </a:xfrm>
        </p:spPr>
        <p:txBody>
          <a:bodyPr>
            <a:normAutofit/>
          </a:bodyPr>
          <a:lstStyle/>
          <a:p>
            <a:r>
              <a:rPr lang="en-US" sz="2200" dirty="0"/>
              <a:t>Bu komut  internet explorer geçmişi önbellek dosyalarının parçalarını kurtarır. Erişilen temel bağlantıları (FTP veya HTTP üzerinden)bulabiliriz.</a:t>
            </a:r>
          </a:p>
        </p:txBody>
      </p:sp>
      <p:pic>
        <p:nvPicPr>
          <p:cNvPr id="53250" name="Picture 2">
            <a:extLst>
              <a:ext uri="{FF2B5EF4-FFF2-40B4-BE49-F238E27FC236}">
                <a16:creationId xmlns:a16="http://schemas.microsoft.com/office/drawing/2014/main" id="{9D3D3EAC-1E18-47DB-B00C-77CADFA53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520" y="0"/>
            <a:ext cx="5618480" cy="4196080"/>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a:extLst>
              <a:ext uri="{FF2B5EF4-FFF2-40B4-BE49-F238E27FC236}">
                <a16:creationId xmlns:a16="http://schemas.microsoft.com/office/drawing/2014/main" id="{51141360-11E7-4BDD-AC8D-D1F725831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96081"/>
            <a:ext cx="12192000" cy="264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754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1575697" y="271568"/>
            <a:ext cx="10249359" cy="873651"/>
          </a:xfrm>
        </p:spPr>
        <p:txBody>
          <a:bodyPr>
            <a:normAutofit/>
          </a:bodyPr>
          <a:lstStyle/>
          <a:p>
            <a:r>
              <a:rPr lang="tr-TR" sz="4000" dirty="0"/>
              <a:t>     </a:t>
            </a:r>
            <a:r>
              <a:rPr lang="en-US" sz="4000" dirty="0"/>
              <a:t>Volat</a:t>
            </a:r>
            <a:r>
              <a:rPr lang="tr-TR" sz="4000" dirty="0"/>
              <a:t>ı</a:t>
            </a:r>
            <a:r>
              <a:rPr lang="en-US" sz="4000" dirty="0"/>
              <a:t>l</a:t>
            </a:r>
            <a:r>
              <a:rPr lang="tr-TR" sz="4000" dirty="0"/>
              <a:t>ı</a:t>
            </a:r>
            <a:r>
              <a:rPr lang="en-US" sz="4000" dirty="0"/>
              <a:t>ty’y</a:t>
            </a:r>
            <a:r>
              <a:rPr lang="tr-TR" sz="4000" dirty="0"/>
              <a:t>i</a:t>
            </a:r>
            <a:r>
              <a:rPr lang="en-US" sz="4000" dirty="0"/>
              <a:t> L</a:t>
            </a:r>
            <a:r>
              <a:rPr lang="tr-TR" sz="4000" dirty="0"/>
              <a:t>i</a:t>
            </a:r>
            <a:r>
              <a:rPr lang="en-US" sz="4000" dirty="0"/>
              <a:t>nux’a yükleme</a:t>
            </a:r>
            <a:endParaRPr lang="tr-TR" sz="4000" dirty="0"/>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426128" y="1145219"/>
            <a:ext cx="11398928" cy="731609"/>
          </a:xfrm>
        </p:spPr>
        <p:txBody>
          <a:bodyPr>
            <a:normAutofit lnSpcReduction="10000"/>
          </a:bodyPr>
          <a:lstStyle/>
          <a:p>
            <a:r>
              <a:rPr lang="en-US" sz="1800" dirty="0"/>
              <a:t> Linux’ta apt paket yöneticisi yardımı ile volatility kolayca yüklenebilmektedir.</a:t>
            </a:r>
          </a:p>
          <a:p>
            <a:r>
              <a:rPr lang="en-US" sz="1800" dirty="0"/>
              <a:t>“apt-get install volatility” komutunu çalıştırmamız yeterlidir.</a:t>
            </a:r>
          </a:p>
        </p:txBody>
      </p:sp>
      <p:pic>
        <p:nvPicPr>
          <p:cNvPr id="5" name="Resim 4">
            <a:extLst>
              <a:ext uri="{FF2B5EF4-FFF2-40B4-BE49-F238E27FC236}">
                <a16:creationId xmlns:a16="http://schemas.microsoft.com/office/drawing/2014/main" id="{2A79310E-C840-4294-8CA9-5A73BC3B5612}"/>
              </a:ext>
            </a:extLst>
          </p:cNvPr>
          <p:cNvPicPr>
            <a:picLocks noChangeAspect="1"/>
          </p:cNvPicPr>
          <p:nvPr/>
        </p:nvPicPr>
        <p:blipFill>
          <a:blip r:embed="rId2"/>
          <a:stretch>
            <a:fillRect/>
          </a:stretch>
        </p:blipFill>
        <p:spPr>
          <a:xfrm>
            <a:off x="1659063" y="2018869"/>
            <a:ext cx="8301683" cy="4737038"/>
          </a:xfrm>
          <a:prstGeom prst="rect">
            <a:avLst/>
          </a:prstGeom>
        </p:spPr>
      </p:pic>
    </p:spTree>
    <p:extLst>
      <p:ext uri="{BB962C8B-B14F-4D97-AF65-F5344CB8AC3E}">
        <p14:creationId xmlns:p14="http://schemas.microsoft.com/office/powerpoint/2010/main" val="2556200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250B4A-9ABE-4101-B22F-493B09B14E89}"/>
              </a:ext>
            </a:extLst>
          </p:cNvPr>
          <p:cNvSpPr>
            <a:spLocks noGrp="1"/>
          </p:cNvSpPr>
          <p:nvPr>
            <p:ph type="title"/>
          </p:nvPr>
        </p:nvSpPr>
        <p:spPr>
          <a:xfrm>
            <a:off x="592328" y="267335"/>
            <a:ext cx="2689352" cy="917448"/>
          </a:xfrm>
        </p:spPr>
        <p:txBody>
          <a:bodyPr/>
          <a:lstStyle/>
          <a:p>
            <a:r>
              <a:rPr lang="en-US" dirty="0"/>
              <a:t>shellbag</a:t>
            </a:r>
            <a:endParaRPr lang="tr-TR" dirty="0"/>
          </a:p>
        </p:txBody>
      </p:sp>
      <p:sp>
        <p:nvSpPr>
          <p:cNvPr id="3" name="İçerik Yer Tutucusu 2">
            <a:extLst>
              <a:ext uri="{FF2B5EF4-FFF2-40B4-BE49-F238E27FC236}">
                <a16:creationId xmlns:a16="http://schemas.microsoft.com/office/drawing/2014/main" id="{418DFC82-168D-40BE-8B73-56FF68442C26}"/>
              </a:ext>
            </a:extLst>
          </p:cNvPr>
          <p:cNvSpPr>
            <a:spLocks noGrp="1"/>
          </p:cNvSpPr>
          <p:nvPr>
            <p:ph idx="1"/>
          </p:nvPr>
        </p:nvSpPr>
        <p:spPr>
          <a:xfrm>
            <a:off x="206248" y="1184783"/>
            <a:ext cx="11823192" cy="2244217"/>
          </a:xfrm>
        </p:spPr>
        <p:txBody>
          <a:bodyPr>
            <a:normAutofit lnSpcReduction="10000"/>
          </a:bodyPr>
          <a:lstStyle/>
          <a:p>
            <a:pPr fontAlgn="base"/>
            <a:r>
              <a:rPr lang="en-US" dirty="0"/>
              <a:t>Son açılan dosyalar ve uygulamalar hakkında bilgi verir.</a:t>
            </a:r>
          </a:p>
          <a:p>
            <a:pPr fontAlgn="base"/>
            <a:r>
              <a:rPr lang="en-US" dirty="0"/>
              <a:t>Bu komut ile bütün Shellbag kayıtları uygulamaların isimleri ve en son açılan uygulamaların isimleri tarih ve saate göre gösterilir. Belirttiğimiz gibi UTC +0000 zaman kavramı bize komut satırında belirtilen saatten 3 saat sonra olayın gerçekleştirildiğini gösterir.</a:t>
            </a:r>
          </a:p>
          <a:p>
            <a:pPr fontAlgn="base"/>
            <a:r>
              <a:rPr lang="en-US" dirty="0"/>
              <a:t>Shellbag kayıtları şüpheliye ait olabilecek en son açılan dosyalardır. Bu nedenle en son açılan dosyalar ve uygulamalar şüphelinin olayla ilgili bir işlem yaptığı dosyalar olabilir.</a:t>
            </a:r>
            <a:br>
              <a:rPr lang="en-US" dirty="0"/>
            </a:br>
            <a:endParaRPr lang="tr-TR" dirty="0"/>
          </a:p>
        </p:txBody>
      </p:sp>
      <p:pic>
        <p:nvPicPr>
          <p:cNvPr id="54274" name="Picture 2">
            <a:extLst>
              <a:ext uri="{FF2B5EF4-FFF2-40B4-BE49-F238E27FC236}">
                <a16:creationId xmlns:a16="http://schemas.microsoft.com/office/drawing/2014/main" id="{907EDA8C-455F-456A-A66B-791BB43BF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52800"/>
            <a:ext cx="12192000" cy="350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2247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48A77B-CDCC-4C41-A16D-57BF0050427D}"/>
              </a:ext>
            </a:extLst>
          </p:cNvPr>
          <p:cNvSpPr>
            <a:spLocks noGrp="1"/>
          </p:cNvSpPr>
          <p:nvPr>
            <p:ph type="title"/>
          </p:nvPr>
        </p:nvSpPr>
        <p:spPr>
          <a:xfrm>
            <a:off x="582168" y="545592"/>
            <a:ext cx="2933192" cy="693928"/>
          </a:xfrm>
        </p:spPr>
        <p:txBody>
          <a:bodyPr>
            <a:normAutofit fontScale="90000"/>
          </a:bodyPr>
          <a:lstStyle/>
          <a:p>
            <a:r>
              <a:rPr lang="en-US" dirty="0"/>
              <a:t>userass</a:t>
            </a:r>
            <a:r>
              <a:rPr lang="tr-TR" dirty="0"/>
              <a:t>ı</a:t>
            </a:r>
            <a:r>
              <a:rPr lang="en-US" dirty="0"/>
              <a:t>st</a:t>
            </a:r>
            <a:endParaRPr lang="tr-TR" dirty="0"/>
          </a:p>
        </p:txBody>
      </p:sp>
      <p:sp>
        <p:nvSpPr>
          <p:cNvPr id="3" name="İçerik Yer Tutucusu 2">
            <a:extLst>
              <a:ext uri="{FF2B5EF4-FFF2-40B4-BE49-F238E27FC236}">
                <a16:creationId xmlns:a16="http://schemas.microsoft.com/office/drawing/2014/main" id="{7B89A8E2-A232-4903-A585-70403E9D5CF4}"/>
              </a:ext>
            </a:extLst>
          </p:cNvPr>
          <p:cNvSpPr>
            <a:spLocks noGrp="1"/>
          </p:cNvSpPr>
          <p:nvPr>
            <p:ph idx="1"/>
          </p:nvPr>
        </p:nvSpPr>
        <p:spPr>
          <a:xfrm>
            <a:off x="193040" y="1351280"/>
            <a:ext cx="4551680" cy="4739640"/>
          </a:xfrm>
        </p:spPr>
        <p:txBody>
          <a:bodyPr>
            <a:normAutofit/>
          </a:bodyPr>
          <a:lstStyle/>
          <a:p>
            <a:pPr fontAlgn="base"/>
            <a:r>
              <a:rPr lang="en-US" sz="2200" dirty="0"/>
              <a:t>Sık kullanılan uygulamaların listesini verir.</a:t>
            </a:r>
          </a:p>
          <a:p>
            <a:pPr fontAlgn="base"/>
            <a:r>
              <a:rPr lang="en-US" sz="2200" dirty="0"/>
              <a:t>Bir Windows makinesinde çalıştırılan programların sayısını,son yürütme tarihini ve saatini içeren bir program tablosunu görüntüler. Windows Gezgini, bu bilgileri UserAssist kayıt defteri girdileri içinde tutar.</a:t>
            </a:r>
          </a:p>
        </p:txBody>
      </p:sp>
      <p:pic>
        <p:nvPicPr>
          <p:cNvPr id="55298" name="Picture 2">
            <a:extLst>
              <a:ext uri="{FF2B5EF4-FFF2-40B4-BE49-F238E27FC236}">
                <a16:creationId xmlns:a16="http://schemas.microsoft.com/office/drawing/2014/main" id="{C22C5CAF-97C4-4CB2-8885-835550375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02" y="0"/>
            <a:ext cx="70916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60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3D2CD9-F87D-42DA-9877-3B94461D035D}"/>
              </a:ext>
            </a:extLst>
          </p:cNvPr>
          <p:cNvSpPr>
            <a:spLocks noGrp="1"/>
          </p:cNvSpPr>
          <p:nvPr>
            <p:ph type="title"/>
          </p:nvPr>
        </p:nvSpPr>
        <p:spPr>
          <a:xfrm>
            <a:off x="478663" y="124460"/>
            <a:ext cx="3177032" cy="902208"/>
          </a:xfrm>
        </p:spPr>
        <p:txBody>
          <a:bodyPr/>
          <a:lstStyle/>
          <a:p>
            <a:r>
              <a:rPr lang="en-US" dirty="0"/>
              <a:t>screenshot</a:t>
            </a:r>
            <a:endParaRPr lang="tr-TR" dirty="0"/>
          </a:p>
        </p:txBody>
      </p:sp>
      <p:sp>
        <p:nvSpPr>
          <p:cNvPr id="3" name="İçerik Yer Tutucusu 2">
            <a:extLst>
              <a:ext uri="{FF2B5EF4-FFF2-40B4-BE49-F238E27FC236}">
                <a16:creationId xmlns:a16="http://schemas.microsoft.com/office/drawing/2014/main" id="{112B9EAA-6164-4525-9249-0C4E8C9EA4B4}"/>
              </a:ext>
            </a:extLst>
          </p:cNvPr>
          <p:cNvSpPr>
            <a:spLocks noGrp="1"/>
          </p:cNvSpPr>
          <p:nvPr>
            <p:ph idx="1"/>
          </p:nvPr>
        </p:nvSpPr>
        <p:spPr>
          <a:xfrm>
            <a:off x="142240" y="944880"/>
            <a:ext cx="11744960" cy="2229907"/>
          </a:xfrm>
        </p:spPr>
        <p:txBody>
          <a:bodyPr>
            <a:normAutofit lnSpcReduction="10000"/>
          </a:bodyPr>
          <a:lstStyle/>
          <a:p>
            <a:r>
              <a:rPr lang="en-US" dirty="0"/>
              <a:t>GDI(Grafik Aygıt Arabirimi) windows tabanlı bir sözde ekran görüntüsü(pseudo-screenshot) kaydetmek için kullanılır.Bu komut, sistemin ekran görüntüsünü wire-frame diagram şeklinde bize verir. screenshot pluginine -D [PATH] parametresi ile ekran görüntülerinin nereye kaydedileceğini belirtiyoruz.</a:t>
            </a:r>
          </a:p>
          <a:p>
            <a:r>
              <a:rPr lang="en-US" dirty="0">
                <a:solidFill>
                  <a:schemeClr val="accent5">
                    <a:lumMod val="75000"/>
                  </a:schemeClr>
                </a:solidFill>
              </a:rPr>
              <a:t>$ vol.py -f ramImage.raw screenshot --dump-dir=./</a:t>
            </a:r>
          </a:p>
          <a:p>
            <a:r>
              <a:rPr lang="en-US" dirty="0">
                <a:solidFill>
                  <a:schemeClr val="accent2">
                    <a:lumMod val="75000"/>
                  </a:schemeClr>
                </a:solidFill>
              </a:rPr>
              <a:t>session_1.WinSta0.Default çıktısı sağdaki gibi</a:t>
            </a:r>
            <a:br>
              <a:rPr lang="en-US" dirty="0"/>
            </a:br>
            <a:endParaRPr lang="tr-TR" dirty="0"/>
          </a:p>
        </p:txBody>
      </p:sp>
      <p:pic>
        <p:nvPicPr>
          <p:cNvPr id="56322" name="Picture 2">
            <a:extLst>
              <a:ext uri="{FF2B5EF4-FFF2-40B4-BE49-F238E27FC236}">
                <a16:creationId xmlns:a16="http://schemas.microsoft.com/office/drawing/2014/main" id="{3A465254-79EF-4B4A-AA89-D87DDD0F4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4787"/>
            <a:ext cx="6258560" cy="3640329"/>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a:extLst>
              <a:ext uri="{FF2B5EF4-FFF2-40B4-BE49-F238E27FC236}">
                <a16:creationId xmlns:a16="http://schemas.microsoft.com/office/drawing/2014/main" id="{7B4391B8-2215-4712-8EF8-CE866FE11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678" y="3174787"/>
            <a:ext cx="5551082" cy="364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4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0D361FC4-F510-43B4-8586-BF34D31F8D98}"/>
              </a:ext>
            </a:extLst>
          </p:cNvPr>
          <p:cNvSpPr>
            <a:spLocks noGrp="1"/>
          </p:cNvSpPr>
          <p:nvPr>
            <p:ph type="title"/>
          </p:nvPr>
        </p:nvSpPr>
        <p:spPr>
          <a:xfrm>
            <a:off x="2238248" y="1717040"/>
            <a:ext cx="9770872" cy="2702560"/>
          </a:xfrm>
        </p:spPr>
        <p:txBody>
          <a:bodyPr>
            <a:normAutofit/>
          </a:bodyPr>
          <a:lstStyle/>
          <a:p>
            <a:r>
              <a:rPr lang="en-US" sz="6600" dirty="0"/>
              <a:t>SENARYO1:Malware Anal</a:t>
            </a:r>
            <a:r>
              <a:rPr lang="tr-TR" sz="6600" dirty="0"/>
              <a:t>izi</a:t>
            </a:r>
            <a:r>
              <a:rPr lang="en-US" sz="6600" dirty="0"/>
              <a:t> </a:t>
            </a:r>
            <a:endParaRPr lang="tr-TR" sz="6600" dirty="0"/>
          </a:p>
        </p:txBody>
      </p:sp>
    </p:spTree>
    <p:extLst>
      <p:ext uri="{BB962C8B-B14F-4D97-AF65-F5344CB8AC3E}">
        <p14:creationId xmlns:p14="http://schemas.microsoft.com/office/powerpoint/2010/main" val="547107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0D361FC4-F510-43B4-8586-BF34D31F8D98}"/>
              </a:ext>
            </a:extLst>
          </p:cNvPr>
          <p:cNvSpPr>
            <a:spLocks noGrp="1"/>
          </p:cNvSpPr>
          <p:nvPr>
            <p:ph type="title"/>
          </p:nvPr>
        </p:nvSpPr>
        <p:spPr>
          <a:xfrm>
            <a:off x="2021840" y="1656080"/>
            <a:ext cx="10007600" cy="2804160"/>
          </a:xfrm>
        </p:spPr>
        <p:txBody>
          <a:bodyPr>
            <a:normAutofit/>
          </a:bodyPr>
          <a:lstStyle/>
          <a:p>
            <a:r>
              <a:rPr lang="en-US" sz="6600" dirty="0"/>
              <a:t>SENARYO</a:t>
            </a:r>
            <a:r>
              <a:rPr lang="tr-TR" sz="6600" dirty="0"/>
              <a:t>2</a:t>
            </a:r>
            <a:r>
              <a:rPr lang="en-US" sz="6600" dirty="0"/>
              <a:t>:</a:t>
            </a:r>
            <a:r>
              <a:rPr lang="tr-TR" sz="6600" dirty="0"/>
              <a:t> </a:t>
            </a:r>
            <a:r>
              <a:rPr lang="en-US" sz="6600" dirty="0"/>
              <a:t>StuxNet RAM Anal</a:t>
            </a:r>
            <a:r>
              <a:rPr lang="tr-TR" sz="6600" dirty="0"/>
              <a:t>izi</a:t>
            </a:r>
          </a:p>
        </p:txBody>
      </p:sp>
    </p:spTree>
    <p:extLst>
      <p:ext uri="{BB962C8B-B14F-4D97-AF65-F5344CB8AC3E}">
        <p14:creationId xmlns:p14="http://schemas.microsoft.com/office/powerpoint/2010/main" val="2098814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3FA1277-7A67-4AEC-8B21-8B27C2AF419E}"/>
              </a:ext>
            </a:extLst>
          </p:cNvPr>
          <p:cNvSpPr>
            <a:spLocks noGrp="1"/>
          </p:cNvSpPr>
          <p:nvPr>
            <p:ph type="title"/>
          </p:nvPr>
        </p:nvSpPr>
        <p:spPr>
          <a:xfrm>
            <a:off x="538480" y="193040"/>
            <a:ext cx="3931920" cy="667512"/>
          </a:xfrm>
        </p:spPr>
        <p:txBody>
          <a:bodyPr>
            <a:noAutofit/>
          </a:bodyPr>
          <a:lstStyle/>
          <a:p>
            <a:r>
              <a:rPr lang="tr-TR" dirty="0"/>
              <a:t>REFERanslar</a:t>
            </a:r>
          </a:p>
        </p:txBody>
      </p:sp>
      <p:sp>
        <p:nvSpPr>
          <p:cNvPr id="5" name="İçerik Yer Tutucusu 4">
            <a:extLst>
              <a:ext uri="{FF2B5EF4-FFF2-40B4-BE49-F238E27FC236}">
                <a16:creationId xmlns:a16="http://schemas.microsoft.com/office/drawing/2014/main" id="{6D926300-137B-4E35-92B5-CDAF77D01C9C}"/>
              </a:ext>
            </a:extLst>
          </p:cNvPr>
          <p:cNvSpPr>
            <a:spLocks noGrp="1"/>
          </p:cNvSpPr>
          <p:nvPr>
            <p:ph idx="1"/>
          </p:nvPr>
        </p:nvSpPr>
        <p:spPr>
          <a:xfrm>
            <a:off x="223520" y="860552"/>
            <a:ext cx="11785600" cy="5712968"/>
          </a:xfrm>
        </p:spPr>
        <p:txBody>
          <a:bodyPr>
            <a:noAutofit/>
          </a:bodyPr>
          <a:lstStyle/>
          <a:p>
            <a:pPr fontAlgn="base"/>
            <a:r>
              <a:rPr lang="en-US" sz="1800" u="sng" dirty="0">
                <a:hlinkClick r:id="rId2">
                  <a:extLst>
                    <a:ext uri="{A12FA001-AC4F-418D-AE19-62706E023703}">
                      <ahyp:hlinkClr xmlns:ahyp="http://schemas.microsoft.com/office/drawing/2018/hyperlinkcolor" val="tx"/>
                    </a:ext>
                  </a:extLst>
                </a:hlinkClick>
              </a:rPr>
              <a:t>https://books.google.com.tr/books?id=XJZGDwAAQBAJ&amp;pg=PA51&amp;lpg=PA51&amp;dq=windows+forensics+cookbook+pdf+download&amp;source=bl&amp;ots=T_vq4KD9WH&amp;sig=ACfU3U0QvELRY1RxCl1VL3r32jdnJDSFDg&amp;hl=tr&amp;sa=X&amp;ved=2ahUKEwichq-z4tjpAhUqA2MBHUtECYIQ6AEwCXoECAoQAg#v=onepage&amp;q=windows%20forensics%20cookbook%20pdf%20download&amp;f=false</a:t>
            </a:r>
            <a:endParaRPr lang="en-US" sz="1800" u="sng" dirty="0"/>
          </a:p>
          <a:p>
            <a:pPr fontAlgn="base"/>
            <a:r>
              <a:rPr lang="en-US" sz="1800" u="sng" dirty="0">
                <a:hlinkClick r:id="rId3">
                  <a:extLst>
                    <a:ext uri="{A12FA001-AC4F-418D-AE19-62706E023703}">
                      <ahyp:hlinkClr xmlns:ahyp="http://schemas.microsoft.com/office/drawing/2018/hyperlinkcolor" val="tx"/>
                    </a:ext>
                  </a:extLst>
                </a:hlinkClick>
              </a:rPr>
              <a:t>http://vaitukaitis.org/uploads/Practical_Windows_Forensics.pdf</a:t>
            </a:r>
            <a:endParaRPr lang="en-US" sz="1800" u="sng" dirty="0"/>
          </a:p>
          <a:p>
            <a:pPr fontAlgn="base"/>
            <a:r>
              <a:rPr lang="en-US" sz="1800" u="sng" dirty="0">
                <a:hlinkClick r:id="rId4">
                  <a:extLst>
                    <a:ext uri="{A12FA001-AC4F-418D-AE19-62706E023703}">
                      <ahyp:hlinkClr xmlns:ahyp="http://schemas.microsoft.com/office/drawing/2018/hyperlinkcolor" val="tx"/>
                    </a:ext>
                  </a:extLst>
                </a:hlinkClick>
              </a:rPr>
              <a:t>https://hakanbayir.github.io/tr/2017/05/09/volatility.html</a:t>
            </a:r>
            <a:endParaRPr lang="en-US" sz="1800" u="sng" dirty="0"/>
          </a:p>
          <a:p>
            <a:pPr fontAlgn="base"/>
            <a:r>
              <a:rPr lang="en-US" sz="1800" u="sng" dirty="0">
                <a:hlinkClick r:id="rId5">
                  <a:extLst>
                    <a:ext uri="{A12FA001-AC4F-418D-AE19-62706E023703}">
                      <ahyp:hlinkClr xmlns:ahyp="http://schemas.microsoft.com/office/drawing/2018/hyperlinkcolor" val="tx"/>
                    </a:ext>
                  </a:extLst>
                </a:hlinkClick>
              </a:rPr>
              <a:t>https://www.slideshare.net/bgasecurity/ram-belleklerinin-adli-biliim-analiz-teknikleri</a:t>
            </a:r>
            <a:endParaRPr lang="en-US" sz="1800" u="sng" dirty="0"/>
          </a:p>
          <a:p>
            <a:pPr fontAlgn="base"/>
            <a:r>
              <a:rPr lang="en-US" sz="1800" u="sng" dirty="0">
                <a:hlinkClick r:id="rId6">
                  <a:extLst>
                    <a:ext uri="{A12FA001-AC4F-418D-AE19-62706E023703}">
                      <ahyp:hlinkClr xmlns:ahyp="http://schemas.microsoft.com/office/drawing/2018/hyperlinkcolor" val="tx"/>
                    </a:ext>
                  </a:extLst>
                </a:hlinkClick>
              </a:rPr>
              <a:t>https://code.google.com/archive/p/volatility/wikis/CommandReference23.wiki</a:t>
            </a:r>
            <a:endParaRPr lang="en-US" sz="1800" u="sng" dirty="0"/>
          </a:p>
          <a:p>
            <a:pPr fontAlgn="base"/>
            <a:r>
              <a:rPr lang="en-US" sz="1800" u="sng" dirty="0">
                <a:hlinkClick r:id="rId7">
                  <a:extLst>
                    <a:ext uri="{A12FA001-AC4F-418D-AE19-62706E023703}">
                      <ahyp:hlinkClr xmlns:ahyp="http://schemas.microsoft.com/office/drawing/2018/hyperlinkcolor" val="tx"/>
                    </a:ext>
                  </a:extLst>
                </a:hlinkClick>
              </a:rPr>
              <a:t>https://www.bgasecurity.com/2013/08/zararl-yazlmmalware-analizinde-bellek/</a:t>
            </a:r>
            <a:endParaRPr lang="en-US" sz="1800" u="sng" dirty="0"/>
          </a:p>
          <a:p>
            <a:pPr fontAlgn="base"/>
            <a:r>
              <a:rPr lang="en-US" sz="1800" u="sng" dirty="0"/>
              <a:t>https://volatility-labs.blogspot.com/2016/08/automating-detection-of-known-malware.html </a:t>
            </a:r>
          </a:p>
          <a:p>
            <a:pPr fontAlgn="base"/>
            <a:r>
              <a:rPr lang="en-US" sz="1800" u="sng" dirty="0">
                <a:hlinkClick r:id="rId8">
                  <a:extLst>
                    <a:ext uri="{A12FA001-AC4F-418D-AE19-62706E023703}">
                      <ahyp:hlinkClr xmlns:ahyp="http://schemas.microsoft.com/office/drawing/2018/hyperlinkcolor" val="tx"/>
                    </a:ext>
                  </a:extLst>
                </a:hlinkClick>
              </a:rPr>
              <a:t>https://books.google.com.tr/books?id=8ntJDwAAQBAJ&amp;pg=SA3-PA124&amp;lpg=SA3-PA124&amp;dq=volatility+kdbgscan+komutu&amp;source=bl&amp;ots=M9uGGFZt0z&amp;sig=ACfU3U1QP0i5g89QNXxxVZxrSqRHySzIGg&amp;hl=tr&amp;sa=X&amp;ved=2ahUKEwjDu6epg9fpAhURM8AKHfzJDJUQ6AEwAXoECAoQAg</a:t>
            </a:r>
            <a:endParaRPr lang="en-US" sz="1800" u="sng" dirty="0"/>
          </a:p>
          <a:p>
            <a:pPr fontAlgn="base"/>
            <a:r>
              <a:rPr lang="en-US" sz="1800" u="sng" dirty="0"/>
              <a:t>https://sibergezegen.com/volatility-framework-kullanarak-windows-ram-bellek-analizi-ile-veriler-nasil-alinir/</a:t>
            </a:r>
          </a:p>
          <a:p>
            <a:pPr fontAlgn="base"/>
            <a:r>
              <a:rPr lang="en-US" sz="1800" u="sng" dirty="0">
                <a:hlinkClick r:id="rId9">
                  <a:extLst>
                    <a:ext uri="{A12FA001-AC4F-418D-AE19-62706E023703}">
                      <ahyp:hlinkClr xmlns:ahyp="http://schemas.microsoft.com/office/drawing/2018/hyperlinkcolor" val="tx"/>
                    </a:ext>
                  </a:extLst>
                </a:hlinkClick>
              </a:rPr>
              <a:t>https://code.google.com/archive/p/volatility/wikis/CommandReferenceGui22.wiki</a:t>
            </a:r>
            <a:br>
              <a:rPr lang="en-US" sz="1800" u="sng" dirty="0"/>
            </a:br>
            <a:endParaRPr lang="tr-TR" sz="1800" u="sng" dirty="0"/>
          </a:p>
        </p:txBody>
      </p:sp>
    </p:spTree>
    <p:extLst>
      <p:ext uri="{BB962C8B-B14F-4D97-AF65-F5344CB8AC3E}">
        <p14:creationId xmlns:p14="http://schemas.microsoft.com/office/powerpoint/2010/main" val="270826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09F22ACB-776F-482B-8C4D-AD7C9A81CB92}"/>
              </a:ext>
            </a:extLst>
          </p:cNvPr>
          <p:cNvPicPr>
            <a:picLocks noChangeAspect="1"/>
          </p:cNvPicPr>
          <p:nvPr/>
        </p:nvPicPr>
        <p:blipFill>
          <a:blip r:embed="rId2"/>
          <a:stretch>
            <a:fillRect/>
          </a:stretch>
        </p:blipFill>
        <p:spPr>
          <a:xfrm>
            <a:off x="461639" y="213065"/>
            <a:ext cx="11185864" cy="5992426"/>
          </a:xfrm>
          <a:prstGeom prst="rect">
            <a:avLst/>
          </a:prstGeom>
        </p:spPr>
      </p:pic>
    </p:spTree>
    <p:extLst>
      <p:ext uri="{BB962C8B-B14F-4D97-AF65-F5344CB8AC3E}">
        <p14:creationId xmlns:p14="http://schemas.microsoft.com/office/powerpoint/2010/main" val="1812880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71DE8-5343-45FD-87CA-ACC60846BB62}"/>
              </a:ext>
            </a:extLst>
          </p:cNvPr>
          <p:cNvSpPr>
            <a:spLocks noGrp="1"/>
          </p:cNvSpPr>
          <p:nvPr>
            <p:ph type="title"/>
          </p:nvPr>
        </p:nvSpPr>
        <p:spPr>
          <a:xfrm>
            <a:off x="683581" y="236057"/>
            <a:ext cx="10444667" cy="767119"/>
          </a:xfrm>
        </p:spPr>
        <p:txBody>
          <a:bodyPr>
            <a:normAutofit/>
          </a:bodyPr>
          <a:lstStyle/>
          <a:p>
            <a:r>
              <a:rPr lang="tr-TR" sz="3600" dirty="0"/>
              <a:t>                Volatılıty’i Windowsa yükleme</a:t>
            </a:r>
          </a:p>
        </p:txBody>
      </p:sp>
      <p:sp>
        <p:nvSpPr>
          <p:cNvPr id="3" name="İçerik Yer Tutucusu 2">
            <a:extLst>
              <a:ext uri="{FF2B5EF4-FFF2-40B4-BE49-F238E27FC236}">
                <a16:creationId xmlns:a16="http://schemas.microsoft.com/office/drawing/2014/main" id="{1F3663B1-E6E2-4305-B979-C26CB6B7FDBF}"/>
              </a:ext>
            </a:extLst>
          </p:cNvPr>
          <p:cNvSpPr>
            <a:spLocks noGrp="1"/>
          </p:cNvSpPr>
          <p:nvPr>
            <p:ph idx="1"/>
          </p:nvPr>
        </p:nvSpPr>
        <p:spPr>
          <a:xfrm>
            <a:off x="381741" y="1003177"/>
            <a:ext cx="11407806" cy="1384916"/>
          </a:xfrm>
        </p:spPr>
        <p:txBody>
          <a:bodyPr>
            <a:normAutofit fontScale="92500" lnSpcReduction="20000"/>
          </a:bodyPr>
          <a:lstStyle/>
          <a:p>
            <a:r>
              <a:rPr lang="en-US" u="sng" dirty="0">
                <a:hlinkClick r:id="rId2"/>
              </a:rPr>
              <a:t>https://www.volatilityfoundation.org/releases</a:t>
            </a:r>
            <a:r>
              <a:rPr lang="en-US" dirty="0"/>
              <a:t> adresine gidilir.</a:t>
            </a:r>
          </a:p>
          <a:p>
            <a:r>
              <a:rPr lang="en-US" dirty="0">
                <a:hlinkClick r:id="rId3"/>
              </a:rPr>
              <a:t>Volatility 2.6 Windows Standalone Executable (x64)</a:t>
            </a:r>
            <a:r>
              <a:rPr lang="en-US" dirty="0"/>
              <a:t> bağlantısına tıklanılarak indirilir.</a:t>
            </a:r>
          </a:p>
          <a:p>
            <a:r>
              <a:rPr lang="en-US" dirty="0"/>
              <a:t>İndirilen zip dosyası çıkartılır ve cmd(command line ) açılır. </a:t>
            </a:r>
          </a:p>
          <a:p>
            <a:r>
              <a:rPr lang="en-US" dirty="0"/>
              <a:t>Volatility’nin bulunduğu dizine girilir ve “volatility... .exe” </a:t>
            </a:r>
            <a:r>
              <a:rPr lang="tr-TR" dirty="0"/>
              <a:t>çalıştırılır</a:t>
            </a:r>
          </a:p>
          <a:p>
            <a:pPr marL="0" indent="0">
              <a:buNone/>
            </a:pPr>
            <a:endParaRPr lang="tr-TR" dirty="0"/>
          </a:p>
        </p:txBody>
      </p:sp>
      <p:pic>
        <p:nvPicPr>
          <p:cNvPr id="2050" name="Picture 2">
            <a:extLst>
              <a:ext uri="{FF2B5EF4-FFF2-40B4-BE49-F238E27FC236}">
                <a16:creationId xmlns:a16="http://schemas.microsoft.com/office/drawing/2014/main" id="{B3B9AF6F-19FE-4E8E-A283-912535FC2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40" y="2583402"/>
            <a:ext cx="4956653" cy="3679793"/>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66776B6C-0BC5-4F0F-81B1-3C02C2490C69}"/>
              </a:ext>
            </a:extLst>
          </p:cNvPr>
          <p:cNvPicPr>
            <a:picLocks noChangeAspect="1"/>
          </p:cNvPicPr>
          <p:nvPr/>
        </p:nvPicPr>
        <p:blipFill>
          <a:blip r:embed="rId5"/>
          <a:stretch>
            <a:fillRect/>
          </a:stretch>
        </p:blipFill>
        <p:spPr>
          <a:xfrm>
            <a:off x="5657989" y="2583402"/>
            <a:ext cx="5723183" cy="3679793"/>
          </a:xfrm>
          <a:prstGeom prst="rect">
            <a:avLst/>
          </a:prstGeom>
        </p:spPr>
      </p:pic>
    </p:spTree>
    <p:extLst>
      <p:ext uri="{BB962C8B-B14F-4D97-AF65-F5344CB8AC3E}">
        <p14:creationId xmlns:p14="http://schemas.microsoft.com/office/powerpoint/2010/main" val="2249215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ahta Yazı">
  <a:themeElements>
    <a:clrScheme name="Tahta Yazı">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ahta Yazı">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ahta Yazı">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Tahta Yazı</Template>
  <TotalTime>506</TotalTime>
  <Words>2750</Words>
  <Application>Microsoft Office PowerPoint</Application>
  <PresentationFormat>Geniş ekran</PresentationFormat>
  <Paragraphs>280</Paragraphs>
  <Slides>75</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75</vt:i4>
      </vt:variant>
    </vt:vector>
  </HeadingPairs>
  <TitlesOfParts>
    <vt:vector size="81" baseType="lpstr">
      <vt:lpstr>Arial</vt:lpstr>
      <vt:lpstr>Courier New</vt:lpstr>
      <vt:lpstr>Rockwell</vt:lpstr>
      <vt:lpstr>Rockwell Condensed</vt:lpstr>
      <vt:lpstr>Wingdings</vt:lpstr>
      <vt:lpstr>Tahta Yazı</vt:lpstr>
      <vt:lpstr>Volatılıty ile Windows Memory Görüntü Analizi</vt:lpstr>
      <vt:lpstr> RAM AnalİZİ VE ADLİ BİLİŞİMDEKİ(Forensic) Önemİ</vt:lpstr>
      <vt:lpstr>Adli Bilişim Açısından Ram Belleklerde Neleri Elde Edebiliriz ?</vt:lpstr>
      <vt:lpstr>       RAM İmajı Almak Neden Önemli?</vt:lpstr>
      <vt:lpstr> Volatility - Advance Memory Forensics Framework</vt:lpstr>
      <vt:lpstr>                 VOLATıLıTY </vt:lpstr>
      <vt:lpstr>     Volatılıty’yi Linux’a yükleme</vt:lpstr>
      <vt:lpstr>PowerPoint Sunusu</vt:lpstr>
      <vt:lpstr>                Volatılıty’i Windowsa yükleme</vt:lpstr>
      <vt:lpstr>           Volatılıty’i Mac os’a Yükleme </vt:lpstr>
      <vt:lpstr>     Volatility Çalışma Yapısı ve Şablonunu İnceleyelim:</vt:lpstr>
      <vt:lpstr>PowerPoint Sunusu</vt:lpstr>
      <vt:lpstr>    SIK KULLANılan eklentiler </vt:lpstr>
      <vt:lpstr>--help </vt:lpstr>
      <vt:lpstr>-f</vt:lpstr>
      <vt:lpstr>imageinfo</vt:lpstr>
      <vt:lpstr>kdbgscan</vt:lpstr>
      <vt:lpstr>envars</vt:lpstr>
      <vt:lpstr>   Süreç(process) Tanımlama ve DLL Analizi</vt:lpstr>
      <vt:lpstr>pslıst</vt:lpstr>
      <vt:lpstr>pstree</vt:lpstr>
      <vt:lpstr>psscan</vt:lpstr>
      <vt:lpstr>psxview</vt:lpstr>
      <vt:lpstr>getsids</vt:lpstr>
      <vt:lpstr>dlllist</vt:lpstr>
      <vt:lpstr>dlldump</vt:lpstr>
      <vt:lpstr>CMD Ekranına Yazılan Komutları Listeleme: </vt:lpstr>
      <vt:lpstr>cmdscan</vt:lpstr>
      <vt:lpstr>cmdline</vt:lpstr>
      <vt:lpstr>consoles</vt:lpstr>
      <vt:lpstr>GUI Analizi Komutları</vt:lpstr>
      <vt:lpstr>windows</vt:lpstr>
      <vt:lpstr>wıntree</vt:lpstr>
      <vt:lpstr>prıvs</vt:lpstr>
      <vt:lpstr>svcscan</vt:lpstr>
      <vt:lpstr>deskscan</vt:lpstr>
      <vt:lpstr>clıpboard</vt:lpstr>
      <vt:lpstr>Kayıt Defteri Analizi:Regıstry Kayıtları</vt:lpstr>
      <vt:lpstr>hıvescan</vt:lpstr>
      <vt:lpstr>hıvelıst</vt:lpstr>
      <vt:lpstr>printkey</vt:lpstr>
      <vt:lpstr>hıvedump</vt:lpstr>
      <vt:lpstr>lsadump</vt:lpstr>
      <vt:lpstr>hashdump</vt:lpstr>
      <vt:lpstr>Uygulama:</vt:lpstr>
      <vt:lpstr>PowerPoint Sunusu</vt:lpstr>
      <vt:lpstr>shutdowntime</vt:lpstr>
      <vt:lpstr>getservıcesıds</vt:lpstr>
      <vt:lpstr>Ağ Hizmetlerini ve Bağlantılarını Analiz Etme</vt:lpstr>
      <vt:lpstr>connections</vt:lpstr>
      <vt:lpstr>connscan</vt:lpstr>
      <vt:lpstr>connscan’in win7 dışındaki image ile uygulanması:</vt:lpstr>
      <vt:lpstr>sockets</vt:lpstr>
      <vt:lpstr>netscan</vt:lpstr>
      <vt:lpstr>        Memory(Bellek) ve Kernel(Çekirdek) Nesneleri</vt:lpstr>
      <vt:lpstr>memdump</vt:lpstr>
      <vt:lpstr>Uygulama:</vt:lpstr>
      <vt:lpstr>procdump</vt:lpstr>
      <vt:lpstr>drıverscan</vt:lpstr>
      <vt:lpstr>fılescan</vt:lpstr>
      <vt:lpstr>dumpfiles</vt:lpstr>
      <vt:lpstr>ımagecopy</vt:lpstr>
      <vt:lpstr>Malware(Zararlı Yazılım) Analizi</vt:lpstr>
      <vt:lpstr>Malfınd</vt:lpstr>
      <vt:lpstr>apıhooks</vt:lpstr>
      <vt:lpstr> devıcetree</vt:lpstr>
      <vt:lpstr>Volatılıty ve Yara Kuralları Kullanarak Bellek Dökümlerinde Kötü Amaçlı Yazılım Bulma</vt:lpstr>
      <vt:lpstr>Diğer Eklentiler</vt:lpstr>
      <vt:lpstr> ıehıstory </vt:lpstr>
      <vt:lpstr>shellbag</vt:lpstr>
      <vt:lpstr>userassıst</vt:lpstr>
      <vt:lpstr>screenshot</vt:lpstr>
      <vt:lpstr>SENARYO1:Malware Analizi </vt:lpstr>
      <vt:lpstr>SENARYO2: StuxNet RAM Analizi</vt:lpstr>
      <vt:lpstr>REFERanslar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Volatility ile Windows Memory Görüntü Analizi</dc:title>
  <dc:creator>Selen Kayan</dc:creator>
  <cp:lastModifiedBy>Selen Kayan</cp:lastModifiedBy>
  <cp:revision>32</cp:revision>
  <dcterms:created xsi:type="dcterms:W3CDTF">2020-05-30T15:52:23Z</dcterms:created>
  <dcterms:modified xsi:type="dcterms:W3CDTF">2020-05-31T00:18:41Z</dcterms:modified>
</cp:coreProperties>
</file>